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8" r:id="rId3"/>
    <p:sldId id="286" r:id="rId4"/>
    <p:sldId id="287" r:id="rId5"/>
    <p:sldId id="288" r:id="rId6"/>
    <p:sldId id="289" r:id="rId7"/>
    <p:sldId id="291" r:id="rId8"/>
    <p:sldId id="304" r:id="rId9"/>
    <p:sldId id="292" r:id="rId10"/>
    <p:sldId id="293" r:id="rId11"/>
    <p:sldId id="294" r:id="rId12"/>
    <p:sldId id="295" r:id="rId13"/>
    <p:sldId id="296" r:id="rId14"/>
    <p:sldId id="298" r:id="rId15"/>
    <p:sldId id="299" r:id="rId16"/>
    <p:sldId id="300" r:id="rId17"/>
    <p:sldId id="301" r:id="rId18"/>
    <p:sldId id="302" r:id="rId19"/>
    <p:sldId id="305" r:id="rId20"/>
    <p:sldId id="306" r:id="rId21"/>
    <p:sldId id="307" r:id="rId22"/>
    <p:sldId id="308" r:id="rId23"/>
    <p:sldId id="303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09" autoAdjust="0"/>
  </p:normalViewPr>
  <p:slideViewPr>
    <p:cSldViewPr>
      <p:cViewPr>
        <p:scale>
          <a:sx n="64" d="100"/>
          <a:sy n="64" d="100"/>
        </p:scale>
        <p:origin x="-154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8A7B0-E22E-4956-BA29-CC006913410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F9E76E-E119-4E72-8BFD-E86689091FDA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педагогами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C03857A-58DB-4655-91F5-7B5FA2D1A9CF}" type="parTrans" cxnId="{180703FC-FFDA-4F13-BB6E-266E46D4E221}">
      <dgm:prSet/>
      <dgm:spPr/>
      <dgm:t>
        <a:bodyPr/>
        <a:lstStyle/>
        <a:p>
          <a:endParaRPr lang="ru-RU"/>
        </a:p>
      </dgm:t>
    </dgm:pt>
    <dgm:pt modelId="{7DF3A857-3CF3-4AD4-AFC9-B8FF5F6632B5}" type="sibTrans" cxnId="{180703FC-FFDA-4F13-BB6E-266E46D4E221}">
      <dgm:prSet/>
      <dgm:spPr/>
      <dgm:t>
        <a:bodyPr/>
        <a:lstStyle/>
        <a:p>
          <a:endParaRPr lang="ru-RU"/>
        </a:p>
      </dgm:t>
    </dgm:pt>
    <dgm:pt modelId="{606B66AB-A581-4709-A49E-30D7721CE812}">
      <dgm:prSet phldrT="[Текст]"/>
      <dgm:spPr/>
      <dgm:t>
        <a:bodyPr/>
        <a:lstStyle/>
        <a:p>
          <a:r>
            <a:rPr lang="ru-RU" dirty="0" smtClean="0"/>
            <a:t>Открытое занятие внеурочной деятельности «Как появились деньги»</a:t>
          </a:r>
          <a:endParaRPr lang="ru-RU" dirty="0"/>
        </a:p>
      </dgm:t>
    </dgm:pt>
    <dgm:pt modelId="{907FB0D5-80BE-4BB7-BBD5-E5A7B8B5BF13}" type="parTrans" cxnId="{E98D493B-C73E-4379-970A-B48159734E44}">
      <dgm:prSet/>
      <dgm:spPr/>
      <dgm:t>
        <a:bodyPr/>
        <a:lstStyle/>
        <a:p>
          <a:endParaRPr lang="ru-RU"/>
        </a:p>
      </dgm:t>
    </dgm:pt>
    <dgm:pt modelId="{CD41E5B2-E14D-4B53-8868-624355786143}" type="sibTrans" cxnId="{E98D493B-C73E-4379-970A-B48159734E44}">
      <dgm:prSet/>
      <dgm:spPr/>
      <dgm:t>
        <a:bodyPr/>
        <a:lstStyle/>
        <a:p>
          <a:endParaRPr lang="ru-RU"/>
        </a:p>
      </dgm:t>
    </dgm:pt>
    <dgm:pt modelId="{62AC09EB-328C-4AFD-8CCA-B5F03AF33446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обучающимися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912C9E5-C731-486A-8F2F-CBA46962E60C}" type="parTrans" cxnId="{4ED75C7E-52A5-4E5D-A8B9-079F341ADAA8}">
      <dgm:prSet/>
      <dgm:spPr/>
      <dgm:t>
        <a:bodyPr/>
        <a:lstStyle/>
        <a:p>
          <a:endParaRPr lang="ru-RU"/>
        </a:p>
      </dgm:t>
    </dgm:pt>
    <dgm:pt modelId="{1714E18F-527A-44B9-8C66-9E754E465010}" type="sibTrans" cxnId="{4ED75C7E-52A5-4E5D-A8B9-079F341ADAA8}">
      <dgm:prSet/>
      <dgm:spPr/>
      <dgm:t>
        <a:bodyPr/>
        <a:lstStyle/>
        <a:p>
          <a:endParaRPr lang="ru-RU"/>
        </a:p>
      </dgm:t>
    </dgm:pt>
    <dgm:pt modelId="{DD86049F-39C7-4B1F-AAB6-D9C695CB4BA7}">
      <dgm:prSet phldrT="[Текст]"/>
      <dgm:spPr/>
      <dgm:t>
        <a:bodyPr/>
        <a:lstStyle/>
        <a:p>
          <a:r>
            <a:rPr lang="ru-RU" dirty="0" smtClean="0"/>
            <a:t>«Ярмарка мастеров» для обучающихся начальной школы (предпринимательские переменки)</a:t>
          </a:r>
          <a:endParaRPr lang="ru-RU" dirty="0"/>
        </a:p>
      </dgm:t>
    </dgm:pt>
    <dgm:pt modelId="{D08277BF-4B0A-46A7-848C-8A88F0A72D21}" type="parTrans" cxnId="{78005EBD-CFBC-42C1-B279-EB9ACB1928BA}">
      <dgm:prSet/>
      <dgm:spPr/>
      <dgm:t>
        <a:bodyPr/>
        <a:lstStyle/>
        <a:p>
          <a:endParaRPr lang="ru-RU"/>
        </a:p>
      </dgm:t>
    </dgm:pt>
    <dgm:pt modelId="{BC126684-335C-45D7-A016-9627752C38F9}" type="sibTrans" cxnId="{78005EBD-CFBC-42C1-B279-EB9ACB1928BA}">
      <dgm:prSet/>
      <dgm:spPr/>
      <dgm:t>
        <a:bodyPr/>
        <a:lstStyle/>
        <a:p>
          <a:endParaRPr lang="ru-RU"/>
        </a:p>
      </dgm:t>
    </dgm:pt>
    <dgm:pt modelId="{81935C3A-8618-4556-B3D2-9D87D4094B0A}">
      <dgm:prSet phldrT="[Текст]"/>
      <dgm:spPr/>
      <dgm:t>
        <a:bodyPr/>
        <a:lstStyle/>
        <a:p>
          <a:r>
            <a:rPr lang="ru-RU" dirty="0" smtClean="0"/>
            <a:t> Марафон интеллектуальных игр по параллелям</a:t>
          </a:r>
          <a:endParaRPr lang="ru-RU" dirty="0"/>
        </a:p>
      </dgm:t>
    </dgm:pt>
    <dgm:pt modelId="{CF6C7A01-59A4-42B7-95A7-349B28FBF1C9}" type="parTrans" cxnId="{04960346-81C1-4086-961C-A2C518D56D6B}">
      <dgm:prSet/>
      <dgm:spPr/>
      <dgm:t>
        <a:bodyPr/>
        <a:lstStyle/>
        <a:p>
          <a:endParaRPr lang="ru-RU"/>
        </a:p>
      </dgm:t>
    </dgm:pt>
    <dgm:pt modelId="{634A3D3B-FC4E-4FF6-B3BB-673B6BADE172}" type="sibTrans" cxnId="{04960346-81C1-4086-961C-A2C518D56D6B}">
      <dgm:prSet/>
      <dgm:spPr/>
      <dgm:t>
        <a:bodyPr/>
        <a:lstStyle/>
        <a:p>
          <a:endParaRPr lang="ru-RU"/>
        </a:p>
      </dgm:t>
    </dgm:pt>
    <dgm:pt modelId="{CCC7A9CE-3C17-49DE-89B7-B411E5414F93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родителями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FB12FC3-659D-481E-A16C-25BB85D71717}" type="parTrans" cxnId="{140E5D3A-6D1E-45D0-BD98-6C14FF6A5358}">
      <dgm:prSet/>
      <dgm:spPr/>
      <dgm:t>
        <a:bodyPr/>
        <a:lstStyle/>
        <a:p>
          <a:endParaRPr lang="ru-RU"/>
        </a:p>
      </dgm:t>
    </dgm:pt>
    <dgm:pt modelId="{A0A79759-5238-4D03-BAD6-9997EEDB1D1B}" type="sibTrans" cxnId="{140E5D3A-6D1E-45D0-BD98-6C14FF6A5358}">
      <dgm:prSet/>
      <dgm:spPr/>
      <dgm:t>
        <a:bodyPr/>
        <a:lstStyle/>
        <a:p>
          <a:endParaRPr lang="ru-RU"/>
        </a:p>
      </dgm:t>
    </dgm:pt>
    <dgm:pt modelId="{4710D560-7C27-40EF-B84D-7249DCB1DCA0}">
      <dgm:prSet phldrT="[Текст]"/>
      <dgm:spPr/>
      <dgm:t>
        <a:bodyPr/>
        <a:lstStyle/>
        <a:p>
          <a:r>
            <a:rPr lang="ru-RU" dirty="0" smtClean="0"/>
            <a:t>Создание информационного ролика для родителей с последующим размещением его на сайте школы и в социальной сети</a:t>
          </a:r>
          <a:endParaRPr lang="ru-RU" dirty="0"/>
        </a:p>
      </dgm:t>
    </dgm:pt>
    <dgm:pt modelId="{66ACB1E9-BC06-4932-BD5F-A577FE0E8580}" type="parTrans" cxnId="{21435B77-D535-45FA-A448-2D12D3B08764}">
      <dgm:prSet/>
      <dgm:spPr/>
      <dgm:t>
        <a:bodyPr/>
        <a:lstStyle/>
        <a:p>
          <a:endParaRPr lang="ru-RU"/>
        </a:p>
      </dgm:t>
    </dgm:pt>
    <dgm:pt modelId="{ED10EA97-9A36-4595-ADFC-505971BD2322}" type="sibTrans" cxnId="{21435B77-D535-45FA-A448-2D12D3B08764}">
      <dgm:prSet/>
      <dgm:spPr/>
      <dgm:t>
        <a:bodyPr/>
        <a:lstStyle/>
        <a:p>
          <a:endParaRPr lang="ru-RU"/>
        </a:p>
      </dgm:t>
    </dgm:pt>
    <dgm:pt modelId="{4FB7C7AD-8441-4009-BEB2-0E3507BF8BF2}">
      <dgm:prSet phldrT="[Текст]"/>
      <dgm:spPr/>
      <dgm:t>
        <a:bodyPr/>
        <a:lstStyle/>
        <a:p>
          <a:r>
            <a:rPr lang="ru-RU" dirty="0" smtClean="0"/>
            <a:t>Проведение интеллектуально-познавательной игры «Финансовый </a:t>
          </a:r>
          <a:r>
            <a:rPr lang="ru-RU" dirty="0" err="1" smtClean="0"/>
            <a:t>квиз</a:t>
          </a:r>
          <a:r>
            <a:rPr lang="ru-RU" dirty="0" smtClean="0"/>
            <a:t>»</a:t>
          </a:r>
          <a:endParaRPr lang="ru-RU" dirty="0"/>
        </a:p>
      </dgm:t>
    </dgm:pt>
    <dgm:pt modelId="{D52585C3-7A69-4B35-98FD-6D7EBE5A0B4C}" type="parTrans" cxnId="{4AD2FAB4-A1FA-4DDC-958F-29FA1C1C7A9E}">
      <dgm:prSet/>
      <dgm:spPr/>
      <dgm:t>
        <a:bodyPr/>
        <a:lstStyle/>
        <a:p>
          <a:endParaRPr lang="ru-RU"/>
        </a:p>
      </dgm:t>
    </dgm:pt>
    <dgm:pt modelId="{EDAD8B6E-B480-4EF3-BEF7-615EA6A3A4C9}" type="sibTrans" cxnId="{4AD2FAB4-A1FA-4DDC-958F-29FA1C1C7A9E}">
      <dgm:prSet/>
      <dgm:spPr/>
      <dgm:t>
        <a:bodyPr/>
        <a:lstStyle/>
        <a:p>
          <a:endParaRPr lang="ru-RU"/>
        </a:p>
      </dgm:t>
    </dgm:pt>
    <dgm:pt modelId="{8A40D005-C802-4E5E-BB1E-89B7C378A88B}">
      <dgm:prSet phldrT="[Текст]"/>
      <dgm:spPr/>
      <dgm:t>
        <a:bodyPr/>
        <a:lstStyle/>
        <a:p>
          <a:r>
            <a:rPr lang="ru-RU" dirty="0" smtClean="0"/>
            <a:t>Выступление на тему «Экономические игры на занятиях по финансовой грамотности»</a:t>
          </a:r>
          <a:endParaRPr lang="ru-RU" dirty="0"/>
        </a:p>
      </dgm:t>
    </dgm:pt>
    <dgm:pt modelId="{F4A2039B-AA97-40BE-9AC0-8BA408AA3EDC}" type="parTrans" cxnId="{F8261B62-BA2A-40C8-A183-AD97E6205E5E}">
      <dgm:prSet/>
      <dgm:spPr/>
      <dgm:t>
        <a:bodyPr/>
        <a:lstStyle/>
        <a:p>
          <a:endParaRPr lang="ru-RU"/>
        </a:p>
      </dgm:t>
    </dgm:pt>
    <dgm:pt modelId="{C974A64E-FB14-4AA7-90C5-A26E3BF39D9B}" type="sibTrans" cxnId="{F8261B62-BA2A-40C8-A183-AD97E6205E5E}">
      <dgm:prSet/>
      <dgm:spPr/>
      <dgm:t>
        <a:bodyPr/>
        <a:lstStyle/>
        <a:p>
          <a:endParaRPr lang="ru-RU"/>
        </a:p>
      </dgm:t>
    </dgm:pt>
    <dgm:pt modelId="{045AA35A-D5C7-4268-9650-AB699F0F7EA9}">
      <dgm:prSet phldrT="[Текст]"/>
      <dgm:spPr/>
      <dgm:t>
        <a:bodyPr/>
        <a:lstStyle/>
        <a:p>
          <a:r>
            <a:rPr lang="ru-RU" dirty="0" smtClean="0"/>
            <a:t>Мастер-класс «Игра «Семейный бюджет»»</a:t>
          </a:r>
          <a:endParaRPr lang="ru-RU" dirty="0"/>
        </a:p>
      </dgm:t>
    </dgm:pt>
    <dgm:pt modelId="{0C2DC11B-54E0-4FEB-936B-2BA1FA0B4F60}" type="parTrans" cxnId="{2391CB7F-74CA-4CE0-A939-BD44366DFBD6}">
      <dgm:prSet/>
      <dgm:spPr/>
      <dgm:t>
        <a:bodyPr/>
        <a:lstStyle/>
        <a:p>
          <a:endParaRPr lang="ru-RU"/>
        </a:p>
      </dgm:t>
    </dgm:pt>
    <dgm:pt modelId="{F941AEA8-AD58-407C-8175-950E3DF31B88}" type="sibTrans" cxnId="{2391CB7F-74CA-4CE0-A939-BD44366DFBD6}">
      <dgm:prSet/>
      <dgm:spPr/>
      <dgm:t>
        <a:bodyPr/>
        <a:lstStyle/>
        <a:p>
          <a:endParaRPr lang="ru-RU"/>
        </a:p>
      </dgm:t>
    </dgm:pt>
    <dgm:pt modelId="{E69AD3D4-1B09-4935-AF02-E17258EDC1BE}">
      <dgm:prSet phldrT="[Текст]"/>
      <dgm:spPr/>
      <dgm:t>
        <a:bodyPr/>
        <a:lstStyle/>
        <a:p>
          <a:r>
            <a:rPr lang="ru-RU" dirty="0" err="1" smtClean="0"/>
            <a:t>Благотоворительная</a:t>
          </a:r>
          <a:r>
            <a:rPr lang="ru-RU" dirty="0" smtClean="0"/>
            <a:t> «Ярмарка мастеров» для обучающихся средней и старшей школы</a:t>
          </a:r>
          <a:endParaRPr lang="ru-RU" dirty="0"/>
        </a:p>
      </dgm:t>
    </dgm:pt>
    <dgm:pt modelId="{0F3456AD-61CC-40DD-BB06-790C3FAA252D}" type="parTrans" cxnId="{41B35999-0A5F-4B39-8054-77F4BCE9C1BF}">
      <dgm:prSet/>
      <dgm:spPr/>
      <dgm:t>
        <a:bodyPr/>
        <a:lstStyle/>
        <a:p>
          <a:endParaRPr lang="ru-RU"/>
        </a:p>
      </dgm:t>
    </dgm:pt>
    <dgm:pt modelId="{0EE9D4C9-60C4-43A6-81B0-6D9FCEDDDC51}" type="sibTrans" cxnId="{41B35999-0A5F-4B39-8054-77F4BCE9C1BF}">
      <dgm:prSet/>
      <dgm:spPr/>
      <dgm:t>
        <a:bodyPr/>
        <a:lstStyle/>
        <a:p>
          <a:endParaRPr lang="ru-RU"/>
        </a:p>
      </dgm:t>
    </dgm:pt>
    <dgm:pt modelId="{4CB97FCB-8C60-4673-92E2-2EBD4E0102CB}">
      <dgm:prSet phldrT="[Текст]"/>
      <dgm:spPr/>
      <dgm:t>
        <a:bodyPr/>
        <a:lstStyle/>
        <a:p>
          <a:endParaRPr lang="ru-RU" dirty="0"/>
        </a:p>
      </dgm:t>
    </dgm:pt>
    <dgm:pt modelId="{62A2CC49-6776-46D4-A336-BC98835CB622}" type="parTrans" cxnId="{196963AB-616E-48E6-98A9-133BC7732200}">
      <dgm:prSet/>
      <dgm:spPr/>
      <dgm:t>
        <a:bodyPr/>
        <a:lstStyle/>
        <a:p>
          <a:endParaRPr lang="ru-RU"/>
        </a:p>
      </dgm:t>
    </dgm:pt>
    <dgm:pt modelId="{A3030168-E973-4E88-8BCF-B6CC35CE5063}" type="sibTrans" cxnId="{196963AB-616E-48E6-98A9-133BC7732200}">
      <dgm:prSet/>
      <dgm:spPr/>
      <dgm:t>
        <a:bodyPr/>
        <a:lstStyle/>
        <a:p>
          <a:endParaRPr lang="ru-RU"/>
        </a:p>
      </dgm:t>
    </dgm:pt>
    <dgm:pt modelId="{28042E74-6304-4DE3-BAE9-5D25F0946B37}">
      <dgm:prSet phldrT="[Текст]"/>
      <dgm:spPr/>
      <dgm:t>
        <a:bodyPr/>
        <a:lstStyle/>
        <a:p>
          <a:endParaRPr lang="ru-RU" dirty="0"/>
        </a:p>
      </dgm:t>
    </dgm:pt>
    <dgm:pt modelId="{78C6803C-9039-4558-AC10-B43CD11C74B7}" type="parTrans" cxnId="{12F9B73F-6BC4-444C-BA77-47A967DECBD6}">
      <dgm:prSet/>
      <dgm:spPr/>
      <dgm:t>
        <a:bodyPr/>
        <a:lstStyle/>
        <a:p>
          <a:endParaRPr lang="ru-RU"/>
        </a:p>
      </dgm:t>
    </dgm:pt>
    <dgm:pt modelId="{A62940E4-A688-4CCC-B47C-6C360CA44571}" type="sibTrans" cxnId="{12F9B73F-6BC4-444C-BA77-47A967DECBD6}">
      <dgm:prSet/>
      <dgm:spPr/>
      <dgm:t>
        <a:bodyPr/>
        <a:lstStyle/>
        <a:p>
          <a:endParaRPr lang="ru-RU"/>
        </a:p>
      </dgm:t>
    </dgm:pt>
    <dgm:pt modelId="{E1CFA468-B4B6-40D9-AE3D-87645CB22D3E}">
      <dgm:prSet phldrT="[Текст]"/>
      <dgm:spPr/>
      <dgm:t>
        <a:bodyPr/>
        <a:lstStyle/>
        <a:p>
          <a:endParaRPr lang="ru-RU" dirty="0"/>
        </a:p>
      </dgm:t>
    </dgm:pt>
    <dgm:pt modelId="{22091C0A-87B3-4938-9B21-99448A662DD7}" type="parTrans" cxnId="{8159BDD0-46C3-4AAC-B3D9-18D04FE563B1}">
      <dgm:prSet/>
      <dgm:spPr/>
      <dgm:t>
        <a:bodyPr/>
        <a:lstStyle/>
        <a:p>
          <a:endParaRPr lang="ru-RU"/>
        </a:p>
      </dgm:t>
    </dgm:pt>
    <dgm:pt modelId="{C4DBC950-FCE7-494C-87FC-86E7B6F06933}" type="sibTrans" cxnId="{8159BDD0-46C3-4AAC-B3D9-18D04FE563B1}">
      <dgm:prSet/>
      <dgm:spPr/>
      <dgm:t>
        <a:bodyPr/>
        <a:lstStyle/>
        <a:p>
          <a:endParaRPr lang="ru-RU"/>
        </a:p>
      </dgm:t>
    </dgm:pt>
    <dgm:pt modelId="{09F81011-9FAF-495F-9011-6EC1428C474F}">
      <dgm:prSet phldrT="[Текст]"/>
      <dgm:spPr/>
      <dgm:t>
        <a:bodyPr/>
        <a:lstStyle/>
        <a:p>
          <a:endParaRPr lang="ru-RU" dirty="0"/>
        </a:p>
      </dgm:t>
    </dgm:pt>
    <dgm:pt modelId="{5B17E6CA-6E0F-4065-95F0-BCFE20F7B662}" type="parTrans" cxnId="{341D53F8-251F-4FD9-A4F4-2B15948A24ED}">
      <dgm:prSet/>
      <dgm:spPr/>
      <dgm:t>
        <a:bodyPr/>
        <a:lstStyle/>
        <a:p>
          <a:endParaRPr lang="ru-RU"/>
        </a:p>
      </dgm:t>
    </dgm:pt>
    <dgm:pt modelId="{8D6B51D2-F156-4822-93EC-668DF06DEF73}" type="sibTrans" cxnId="{341D53F8-251F-4FD9-A4F4-2B15948A24ED}">
      <dgm:prSet/>
      <dgm:spPr/>
      <dgm:t>
        <a:bodyPr/>
        <a:lstStyle/>
        <a:p>
          <a:endParaRPr lang="ru-RU"/>
        </a:p>
      </dgm:t>
    </dgm:pt>
    <dgm:pt modelId="{9891BF4D-B4F1-4103-BECD-2C22E00CA1E7}">
      <dgm:prSet phldrT="[Текст]"/>
      <dgm:spPr/>
      <dgm:t>
        <a:bodyPr/>
        <a:lstStyle/>
        <a:p>
          <a:endParaRPr lang="ru-RU" dirty="0"/>
        </a:p>
      </dgm:t>
    </dgm:pt>
    <dgm:pt modelId="{8722B79B-AD33-42BD-A685-56B2A8435013}" type="parTrans" cxnId="{85E1A65B-ED5F-4FA6-AB4D-C61632A9BF63}">
      <dgm:prSet/>
      <dgm:spPr/>
      <dgm:t>
        <a:bodyPr/>
        <a:lstStyle/>
        <a:p>
          <a:endParaRPr lang="ru-RU"/>
        </a:p>
      </dgm:t>
    </dgm:pt>
    <dgm:pt modelId="{C7675E9F-19EC-4987-9D83-1A1ED5CD79D2}" type="sibTrans" cxnId="{85E1A65B-ED5F-4FA6-AB4D-C61632A9BF63}">
      <dgm:prSet/>
      <dgm:spPr/>
      <dgm:t>
        <a:bodyPr/>
        <a:lstStyle/>
        <a:p>
          <a:endParaRPr lang="ru-RU"/>
        </a:p>
      </dgm:t>
    </dgm:pt>
    <dgm:pt modelId="{36C116F5-E894-483F-8E37-ADDAF9D0A956}" type="pres">
      <dgm:prSet presAssocID="{4D68A7B0-E22E-4956-BA29-CC00691341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A821B6-2EC9-4038-8E9F-D8B6B3B30A56}" type="pres">
      <dgm:prSet presAssocID="{E2F9E76E-E119-4E72-8BFD-E86689091FDA}" presName="composite" presStyleCnt="0"/>
      <dgm:spPr/>
    </dgm:pt>
    <dgm:pt modelId="{EE6363B0-0EC9-4E71-9F2D-D52576C6AA3C}" type="pres">
      <dgm:prSet presAssocID="{E2F9E76E-E119-4E72-8BFD-E86689091FD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FF744-E195-4AB4-96FB-EDD2196552DD}" type="pres">
      <dgm:prSet presAssocID="{E2F9E76E-E119-4E72-8BFD-E86689091FD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56DF8-D572-40A7-BEBA-C917A20FDD0B}" type="pres">
      <dgm:prSet presAssocID="{7DF3A857-3CF3-4AD4-AFC9-B8FF5F6632B5}" presName="space" presStyleCnt="0"/>
      <dgm:spPr/>
    </dgm:pt>
    <dgm:pt modelId="{78397D62-39C1-492D-A125-E95A010DFAA5}" type="pres">
      <dgm:prSet presAssocID="{62AC09EB-328C-4AFD-8CCA-B5F03AF33446}" presName="composite" presStyleCnt="0"/>
      <dgm:spPr/>
    </dgm:pt>
    <dgm:pt modelId="{3E5C360A-F500-4326-927F-6A54369DC2E7}" type="pres">
      <dgm:prSet presAssocID="{62AC09EB-328C-4AFD-8CCA-B5F03AF3344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E0DC-FD70-4C07-BD8C-2F10F9088C6E}" type="pres">
      <dgm:prSet presAssocID="{62AC09EB-328C-4AFD-8CCA-B5F03AF3344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FDD4E-DA1C-4187-9B05-40E5A90CB6E8}" type="pres">
      <dgm:prSet presAssocID="{1714E18F-527A-44B9-8C66-9E754E465010}" presName="space" presStyleCnt="0"/>
      <dgm:spPr/>
    </dgm:pt>
    <dgm:pt modelId="{C7F7AF98-4C6B-44B2-BBC6-4738BDE5A585}" type="pres">
      <dgm:prSet presAssocID="{CCC7A9CE-3C17-49DE-89B7-B411E5414F93}" presName="composite" presStyleCnt="0"/>
      <dgm:spPr/>
    </dgm:pt>
    <dgm:pt modelId="{6A88D82D-A252-496F-A0F2-0665F02928A7}" type="pres">
      <dgm:prSet presAssocID="{CCC7A9CE-3C17-49DE-89B7-B411E5414F9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37913-D92E-404E-A850-0AACC77616DB}" type="pres">
      <dgm:prSet presAssocID="{CCC7A9CE-3C17-49DE-89B7-B411E5414F9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C936F8-D5AB-44C4-9704-4950194048C4}" type="presOf" srcId="{DD86049F-39C7-4B1F-AAB6-D9C695CB4BA7}" destId="{9EB9E0DC-FD70-4C07-BD8C-2F10F9088C6E}" srcOrd="0" destOrd="0" presId="urn:microsoft.com/office/officeart/2005/8/layout/hList1"/>
    <dgm:cxn modelId="{D9D5248E-AD09-44AE-9014-B15BF980F502}" type="presOf" srcId="{62AC09EB-328C-4AFD-8CCA-B5F03AF33446}" destId="{3E5C360A-F500-4326-927F-6A54369DC2E7}" srcOrd="0" destOrd="0" presId="urn:microsoft.com/office/officeart/2005/8/layout/hList1"/>
    <dgm:cxn modelId="{140E5D3A-6D1E-45D0-BD98-6C14FF6A5358}" srcId="{4D68A7B0-E22E-4956-BA29-CC0069134105}" destId="{CCC7A9CE-3C17-49DE-89B7-B411E5414F93}" srcOrd="2" destOrd="0" parTransId="{2FB12FC3-659D-481E-A16C-25BB85D71717}" sibTransId="{A0A79759-5238-4D03-BAD6-9997EEDB1D1B}"/>
    <dgm:cxn modelId="{A63A0FD3-C36F-430B-B770-3DBD649410F7}" type="presOf" srcId="{09F81011-9FAF-495F-9011-6EC1428C474F}" destId="{9EB9E0DC-FD70-4C07-BD8C-2F10F9088C6E}" srcOrd="0" destOrd="3" presId="urn:microsoft.com/office/officeart/2005/8/layout/hList1"/>
    <dgm:cxn modelId="{C5264B5A-BE5E-4268-9FB4-ED99EBB5D9B9}" type="presOf" srcId="{81935C3A-8618-4556-B3D2-9D87D4094B0A}" destId="{9EB9E0DC-FD70-4C07-BD8C-2F10F9088C6E}" srcOrd="0" destOrd="4" presId="urn:microsoft.com/office/officeart/2005/8/layout/hList1"/>
    <dgm:cxn modelId="{196963AB-616E-48E6-98A9-133BC7732200}" srcId="{E2F9E76E-E119-4E72-8BFD-E86689091FDA}" destId="{4CB97FCB-8C60-4673-92E2-2EBD4E0102CB}" srcOrd="1" destOrd="0" parTransId="{62A2CC49-6776-46D4-A336-BC98835CB622}" sibTransId="{A3030168-E973-4E88-8BCF-B6CC35CE5063}"/>
    <dgm:cxn modelId="{A0916205-EE42-4BF3-A96E-FDED850DFBE9}" type="presOf" srcId="{8A40D005-C802-4E5E-BB1E-89B7C378A88B}" destId="{26DFF744-E195-4AB4-96FB-EDD2196552DD}" srcOrd="0" destOrd="2" presId="urn:microsoft.com/office/officeart/2005/8/layout/hList1"/>
    <dgm:cxn modelId="{4AD2FAB4-A1FA-4DDC-958F-29FA1C1C7A9E}" srcId="{CCC7A9CE-3C17-49DE-89B7-B411E5414F93}" destId="{4FB7C7AD-8441-4009-BEB2-0E3507BF8BF2}" srcOrd="2" destOrd="0" parTransId="{D52585C3-7A69-4B35-98FD-6D7EBE5A0B4C}" sibTransId="{EDAD8B6E-B480-4EF3-BEF7-615EA6A3A4C9}"/>
    <dgm:cxn modelId="{180703FC-FFDA-4F13-BB6E-266E46D4E221}" srcId="{4D68A7B0-E22E-4956-BA29-CC0069134105}" destId="{E2F9E76E-E119-4E72-8BFD-E86689091FDA}" srcOrd="0" destOrd="0" parTransId="{EC03857A-58DB-4655-91F5-7B5FA2D1A9CF}" sibTransId="{7DF3A857-3CF3-4AD4-AFC9-B8FF5F6632B5}"/>
    <dgm:cxn modelId="{4ED75C7E-52A5-4E5D-A8B9-079F341ADAA8}" srcId="{4D68A7B0-E22E-4956-BA29-CC0069134105}" destId="{62AC09EB-328C-4AFD-8CCA-B5F03AF33446}" srcOrd="1" destOrd="0" parTransId="{9912C9E5-C731-486A-8F2F-CBA46962E60C}" sibTransId="{1714E18F-527A-44B9-8C66-9E754E465010}"/>
    <dgm:cxn modelId="{E98D493B-C73E-4379-970A-B48159734E44}" srcId="{E2F9E76E-E119-4E72-8BFD-E86689091FDA}" destId="{606B66AB-A581-4709-A49E-30D7721CE812}" srcOrd="0" destOrd="0" parTransId="{907FB0D5-80BE-4BB7-BBD5-E5A7B8B5BF13}" sibTransId="{CD41E5B2-E14D-4B53-8868-624355786143}"/>
    <dgm:cxn modelId="{04960346-81C1-4086-961C-A2C518D56D6B}" srcId="{62AC09EB-328C-4AFD-8CCA-B5F03AF33446}" destId="{81935C3A-8618-4556-B3D2-9D87D4094B0A}" srcOrd="4" destOrd="0" parTransId="{CF6C7A01-59A4-42B7-95A7-349B28FBF1C9}" sibTransId="{634A3D3B-FC4E-4FF6-B3BB-673B6BADE172}"/>
    <dgm:cxn modelId="{2391CB7F-74CA-4CE0-A939-BD44366DFBD6}" srcId="{E2F9E76E-E119-4E72-8BFD-E86689091FDA}" destId="{045AA35A-D5C7-4268-9650-AB699F0F7EA9}" srcOrd="4" destOrd="0" parTransId="{0C2DC11B-54E0-4FEB-936B-2BA1FA0B4F60}" sibTransId="{F941AEA8-AD58-407C-8175-950E3DF31B88}"/>
    <dgm:cxn modelId="{66295F3E-215B-44D9-BDC0-7B15B6DC3D55}" type="presOf" srcId="{E1CFA468-B4B6-40D9-AE3D-87645CB22D3E}" destId="{9EB9E0DC-FD70-4C07-BD8C-2F10F9088C6E}" srcOrd="0" destOrd="1" presId="urn:microsoft.com/office/officeart/2005/8/layout/hList1"/>
    <dgm:cxn modelId="{341D53F8-251F-4FD9-A4F4-2B15948A24ED}" srcId="{62AC09EB-328C-4AFD-8CCA-B5F03AF33446}" destId="{09F81011-9FAF-495F-9011-6EC1428C474F}" srcOrd="3" destOrd="0" parTransId="{5B17E6CA-6E0F-4065-95F0-BCFE20F7B662}" sibTransId="{8D6B51D2-F156-4822-93EC-668DF06DEF73}"/>
    <dgm:cxn modelId="{D0D45DE9-970D-44B3-A570-AF37E44969D8}" type="presOf" srcId="{28042E74-6304-4DE3-BAE9-5D25F0946B37}" destId="{26DFF744-E195-4AB4-96FB-EDD2196552DD}" srcOrd="0" destOrd="3" presId="urn:microsoft.com/office/officeart/2005/8/layout/hList1"/>
    <dgm:cxn modelId="{FF8083F4-A3C6-4A5F-AF6B-2AC7B0A1F4DC}" type="presOf" srcId="{E2F9E76E-E119-4E72-8BFD-E86689091FDA}" destId="{EE6363B0-0EC9-4E71-9F2D-D52576C6AA3C}" srcOrd="0" destOrd="0" presId="urn:microsoft.com/office/officeart/2005/8/layout/hList1"/>
    <dgm:cxn modelId="{D821644E-35DE-4DB8-B767-6470ABB8C11C}" type="presOf" srcId="{045AA35A-D5C7-4268-9650-AB699F0F7EA9}" destId="{26DFF744-E195-4AB4-96FB-EDD2196552DD}" srcOrd="0" destOrd="4" presId="urn:microsoft.com/office/officeart/2005/8/layout/hList1"/>
    <dgm:cxn modelId="{8159BDD0-46C3-4AAC-B3D9-18D04FE563B1}" srcId="{62AC09EB-328C-4AFD-8CCA-B5F03AF33446}" destId="{E1CFA468-B4B6-40D9-AE3D-87645CB22D3E}" srcOrd="1" destOrd="0" parTransId="{22091C0A-87B3-4938-9B21-99448A662DD7}" sibTransId="{C4DBC950-FCE7-494C-87FC-86E7B6F06933}"/>
    <dgm:cxn modelId="{95C59630-95EB-42B3-99C9-FAA9F285436C}" type="presOf" srcId="{E69AD3D4-1B09-4935-AF02-E17258EDC1BE}" destId="{9EB9E0DC-FD70-4C07-BD8C-2F10F9088C6E}" srcOrd="0" destOrd="2" presId="urn:microsoft.com/office/officeart/2005/8/layout/hList1"/>
    <dgm:cxn modelId="{6B6AEA8C-3521-43A2-B799-F7A7407FF64E}" type="presOf" srcId="{9891BF4D-B4F1-4103-BECD-2C22E00CA1E7}" destId="{3B737913-D92E-404E-A850-0AACC77616DB}" srcOrd="0" destOrd="1" presId="urn:microsoft.com/office/officeart/2005/8/layout/hList1"/>
    <dgm:cxn modelId="{21435B77-D535-45FA-A448-2D12D3B08764}" srcId="{CCC7A9CE-3C17-49DE-89B7-B411E5414F93}" destId="{4710D560-7C27-40EF-B84D-7249DCB1DCA0}" srcOrd="0" destOrd="0" parTransId="{66ACB1E9-BC06-4932-BD5F-A577FE0E8580}" sibTransId="{ED10EA97-9A36-4595-ADFC-505971BD2322}"/>
    <dgm:cxn modelId="{78005EBD-CFBC-42C1-B279-EB9ACB1928BA}" srcId="{62AC09EB-328C-4AFD-8CCA-B5F03AF33446}" destId="{DD86049F-39C7-4B1F-AAB6-D9C695CB4BA7}" srcOrd="0" destOrd="0" parTransId="{D08277BF-4B0A-46A7-848C-8A88F0A72D21}" sibTransId="{BC126684-335C-45D7-A016-9627752C38F9}"/>
    <dgm:cxn modelId="{6B26791B-673D-4B4E-B31B-E26034B4E2A9}" type="presOf" srcId="{4D68A7B0-E22E-4956-BA29-CC0069134105}" destId="{36C116F5-E894-483F-8E37-ADDAF9D0A956}" srcOrd="0" destOrd="0" presId="urn:microsoft.com/office/officeart/2005/8/layout/hList1"/>
    <dgm:cxn modelId="{41B35999-0A5F-4B39-8054-77F4BCE9C1BF}" srcId="{62AC09EB-328C-4AFD-8CCA-B5F03AF33446}" destId="{E69AD3D4-1B09-4935-AF02-E17258EDC1BE}" srcOrd="2" destOrd="0" parTransId="{0F3456AD-61CC-40DD-BB06-790C3FAA252D}" sibTransId="{0EE9D4C9-60C4-43A6-81B0-6D9FCEDDDC51}"/>
    <dgm:cxn modelId="{D9AC0BB5-9D40-4573-8D11-9236D03486F1}" type="presOf" srcId="{4CB97FCB-8C60-4673-92E2-2EBD4E0102CB}" destId="{26DFF744-E195-4AB4-96FB-EDD2196552DD}" srcOrd="0" destOrd="1" presId="urn:microsoft.com/office/officeart/2005/8/layout/hList1"/>
    <dgm:cxn modelId="{ED6E3449-2219-44C6-81E4-3BE29E3F64EA}" type="presOf" srcId="{4710D560-7C27-40EF-B84D-7249DCB1DCA0}" destId="{3B737913-D92E-404E-A850-0AACC77616DB}" srcOrd="0" destOrd="0" presId="urn:microsoft.com/office/officeart/2005/8/layout/hList1"/>
    <dgm:cxn modelId="{59A45604-A44F-4AFC-B1BA-E0822C994B98}" type="presOf" srcId="{4FB7C7AD-8441-4009-BEB2-0E3507BF8BF2}" destId="{3B737913-D92E-404E-A850-0AACC77616DB}" srcOrd="0" destOrd="2" presId="urn:microsoft.com/office/officeart/2005/8/layout/hList1"/>
    <dgm:cxn modelId="{5792AB05-5364-4F03-85C1-6C723A3C6AE7}" type="presOf" srcId="{606B66AB-A581-4709-A49E-30D7721CE812}" destId="{26DFF744-E195-4AB4-96FB-EDD2196552DD}" srcOrd="0" destOrd="0" presId="urn:microsoft.com/office/officeart/2005/8/layout/hList1"/>
    <dgm:cxn modelId="{E80DF9D7-21F3-4D09-BA12-D634AC906492}" type="presOf" srcId="{CCC7A9CE-3C17-49DE-89B7-B411E5414F93}" destId="{6A88D82D-A252-496F-A0F2-0665F02928A7}" srcOrd="0" destOrd="0" presId="urn:microsoft.com/office/officeart/2005/8/layout/hList1"/>
    <dgm:cxn modelId="{F8261B62-BA2A-40C8-A183-AD97E6205E5E}" srcId="{E2F9E76E-E119-4E72-8BFD-E86689091FDA}" destId="{8A40D005-C802-4E5E-BB1E-89B7C378A88B}" srcOrd="2" destOrd="0" parTransId="{F4A2039B-AA97-40BE-9AC0-8BA408AA3EDC}" sibTransId="{C974A64E-FB14-4AA7-90C5-A26E3BF39D9B}"/>
    <dgm:cxn modelId="{12F9B73F-6BC4-444C-BA77-47A967DECBD6}" srcId="{E2F9E76E-E119-4E72-8BFD-E86689091FDA}" destId="{28042E74-6304-4DE3-BAE9-5D25F0946B37}" srcOrd="3" destOrd="0" parTransId="{78C6803C-9039-4558-AC10-B43CD11C74B7}" sibTransId="{A62940E4-A688-4CCC-B47C-6C360CA44571}"/>
    <dgm:cxn modelId="{85E1A65B-ED5F-4FA6-AB4D-C61632A9BF63}" srcId="{CCC7A9CE-3C17-49DE-89B7-B411E5414F93}" destId="{9891BF4D-B4F1-4103-BECD-2C22E00CA1E7}" srcOrd="1" destOrd="0" parTransId="{8722B79B-AD33-42BD-A685-56B2A8435013}" sibTransId="{C7675E9F-19EC-4987-9D83-1A1ED5CD79D2}"/>
    <dgm:cxn modelId="{9E6C0A52-125B-495C-8AA7-252CE9D43B17}" type="presParOf" srcId="{36C116F5-E894-483F-8E37-ADDAF9D0A956}" destId="{82A821B6-2EC9-4038-8E9F-D8B6B3B30A56}" srcOrd="0" destOrd="0" presId="urn:microsoft.com/office/officeart/2005/8/layout/hList1"/>
    <dgm:cxn modelId="{DEB0B27F-319B-41D4-A76B-9735B90D995D}" type="presParOf" srcId="{82A821B6-2EC9-4038-8E9F-D8B6B3B30A56}" destId="{EE6363B0-0EC9-4E71-9F2D-D52576C6AA3C}" srcOrd="0" destOrd="0" presId="urn:microsoft.com/office/officeart/2005/8/layout/hList1"/>
    <dgm:cxn modelId="{C81689FE-054A-4211-AC52-C0A1CD4C99BC}" type="presParOf" srcId="{82A821B6-2EC9-4038-8E9F-D8B6B3B30A56}" destId="{26DFF744-E195-4AB4-96FB-EDD2196552DD}" srcOrd="1" destOrd="0" presId="urn:microsoft.com/office/officeart/2005/8/layout/hList1"/>
    <dgm:cxn modelId="{21FD3C15-6BCC-49B1-83FF-11723ACF006D}" type="presParOf" srcId="{36C116F5-E894-483F-8E37-ADDAF9D0A956}" destId="{4B156DF8-D572-40A7-BEBA-C917A20FDD0B}" srcOrd="1" destOrd="0" presId="urn:microsoft.com/office/officeart/2005/8/layout/hList1"/>
    <dgm:cxn modelId="{4F1B6954-B55A-4972-BBA8-D0D7673C73A3}" type="presParOf" srcId="{36C116F5-E894-483F-8E37-ADDAF9D0A956}" destId="{78397D62-39C1-492D-A125-E95A010DFAA5}" srcOrd="2" destOrd="0" presId="urn:microsoft.com/office/officeart/2005/8/layout/hList1"/>
    <dgm:cxn modelId="{A83696EB-D874-45E6-8BF3-06303E65CB3D}" type="presParOf" srcId="{78397D62-39C1-492D-A125-E95A010DFAA5}" destId="{3E5C360A-F500-4326-927F-6A54369DC2E7}" srcOrd="0" destOrd="0" presId="urn:microsoft.com/office/officeart/2005/8/layout/hList1"/>
    <dgm:cxn modelId="{1A0A47F4-EC3D-4AB1-886E-A37882510B57}" type="presParOf" srcId="{78397D62-39C1-492D-A125-E95A010DFAA5}" destId="{9EB9E0DC-FD70-4C07-BD8C-2F10F9088C6E}" srcOrd="1" destOrd="0" presId="urn:microsoft.com/office/officeart/2005/8/layout/hList1"/>
    <dgm:cxn modelId="{64E603AD-3264-4F4B-8063-A26A892A89B6}" type="presParOf" srcId="{36C116F5-E894-483F-8E37-ADDAF9D0A956}" destId="{F64FDD4E-DA1C-4187-9B05-40E5A90CB6E8}" srcOrd="3" destOrd="0" presId="urn:microsoft.com/office/officeart/2005/8/layout/hList1"/>
    <dgm:cxn modelId="{7C05FF15-B69E-4AFC-9A87-494701A66C68}" type="presParOf" srcId="{36C116F5-E894-483F-8E37-ADDAF9D0A956}" destId="{C7F7AF98-4C6B-44B2-BBC6-4738BDE5A585}" srcOrd="4" destOrd="0" presId="urn:microsoft.com/office/officeart/2005/8/layout/hList1"/>
    <dgm:cxn modelId="{A315121E-C7E3-4F5B-AA3C-ABC118512CAD}" type="presParOf" srcId="{C7F7AF98-4C6B-44B2-BBC6-4738BDE5A585}" destId="{6A88D82D-A252-496F-A0F2-0665F02928A7}" srcOrd="0" destOrd="0" presId="urn:microsoft.com/office/officeart/2005/8/layout/hList1"/>
    <dgm:cxn modelId="{756CDD9F-F3AF-49BB-BD32-621BFE6F1826}" type="presParOf" srcId="{C7F7AF98-4C6B-44B2-BBC6-4738BDE5A585}" destId="{3B737913-D92E-404E-A850-0AACC77616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363B0-0EC9-4E71-9F2D-D52576C6AA3C}">
      <dsp:nvSpPr>
        <dsp:cNvPr id="0" name=""/>
        <dsp:cNvSpPr/>
      </dsp:nvSpPr>
      <dsp:spPr>
        <a:xfrm>
          <a:off x="2587" y="676520"/>
          <a:ext cx="2523092" cy="540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педагогами</a:t>
          </a:r>
          <a:endParaRPr lang="ru-RU" sz="1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87" y="676520"/>
        <a:ext cx="2523092" cy="540231"/>
      </dsp:txXfrm>
    </dsp:sp>
    <dsp:sp modelId="{26DFF744-E195-4AB4-96FB-EDD2196552DD}">
      <dsp:nvSpPr>
        <dsp:cNvPr id="0" name=""/>
        <dsp:cNvSpPr/>
      </dsp:nvSpPr>
      <dsp:spPr>
        <a:xfrm>
          <a:off x="2587" y="1216752"/>
          <a:ext cx="2523092" cy="35230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Открытое занятие внеурочной деятельности «Как появились деньги»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Выступление на тему «Экономические игры на занятиях по финансовой грамотности»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Мастер-класс «Игра «Семейный бюджет»»</a:t>
          </a:r>
          <a:endParaRPr lang="ru-RU" sz="1500" kern="1200" dirty="0"/>
        </a:p>
      </dsp:txBody>
      <dsp:txXfrm>
        <a:off x="2587" y="1216752"/>
        <a:ext cx="2523092" cy="3523035"/>
      </dsp:txXfrm>
    </dsp:sp>
    <dsp:sp modelId="{3E5C360A-F500-4326-927F-6A54369DC2E7}">
      <dsp:nvSpPr>
        <dsp:cNvPr id="0" name=""/>
        <dsp:cNvSpPr/>
      </dsp:nvSpPr>
      <dsp:spPr>
        <a:xfrm>
          <a:off x="2878913" y="676520"/>
          <a:ext cx="2523092" cy="540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обучающимися</a:t>
          </a:r>
          <a:endParaRPr lang="ru-RU" sz="1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78913" y="676520"/>
        <a:ext cx="2523092" cy="540231"/>
      </dsp:txXfrm>
    </dsp:sp>
    <dsp:sp modelId="{9EB9E0DC-FD70-4C07-BD8C-2F10F9088C6E}">
      <dsp:nvSpPr>
        <dsp:cNvPr id="0" name=""/>
        <dsp:cNvSpPr/>
      </dsp:nvSpPr>
      <dsp:spPr>
        <a:xfrm>
          <a:off x="2878913" y="1216752"/>
          <a:ext cx="2523092" cy="35230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«Ярмарка мастеров» для обучающихся начальной школы (предпринимательские переменки)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/>
            <a:t>Благотоворительная</a:t>
          </a:r>
          <a:r>
            <a:rPr lang="ru-RU" sz="1500" kern="1200" dirty="0" smtClean="0"/>
            <a:t> «Ярмарка мастеров» для обучающихся средней и старшей школы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Марафон интеллектуальных игр по параллелям</a:t>
          </a:r>
          <a:endParaRPr lang="ru-RU" sz="1500" kern="1200" dirty="0"/>
        </a:p>
      </dsp:txBody>
      <dsp:txXfrm>
        <a:off x="2878913" y="1216752"/>
        <a:ext cx="2523092" cy="3523035"/>
      </dsp:txXfrm>
    </dsp:sp>
    <dsp:sp modelId="{6A88D82D-A252-496F-A0F2-0665F02928A7}">
      <dsp:nvSpPr>
        <dsp:cNvPr id="0" name=""/>
        <dsp:cNvSpPr/>
      </dsp:nvSpPr>
      <dsp:spPr>
        <a:xfrm>
          <a:off x="5755239" y="676520"/>
          <a:ext cx="2523092" cy="540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родителями</a:t>
          </a:r>
          <a:endParaRPr lang="ru-RU" sz="1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755239" y="676520"/>
        <a:ext cx="2523092" cy="540231"/>
      </dsp:txXfrm>
    </dsp:sp>
    <dsp:sp modelId="{3B737913-D92E-404E-A850-0AACC77616DB}">
      <dsp:nvSpPr>
        <dsp:cNvPr id="0" name=""/>
        <dsp:cNvSpPr/>
      </dsp:nvSpPr>
      <dsp:spPr>
        <a:xfrm>
          <a:off x="5755239" y="1216752"/>
          <a:ext cx="2523092" cy="35230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Создание информационного ролика для родителей с последующим размещением его на сайте школы и в социальной сети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Проведение интеллектуально-познавательной игры «Финансовый </a:t>
          </a:r>
          <a:r>
            <a:rPr lang="ru-RU" sz="1500" kern="1200" dirty="0" err="1" smtClean="0"/>
            <a:t>квиз</a:t>
          </a:r>
          <a:r>
            <a:rPr lang="ru-RU" sz="1500" kern="1200" dirty="0" smtClean="0"/>
            <a:t>»</a:t>
          </a:r>
          <a:endParaRPr lang="ru-RU" sz="1500" kern="1200" dirty="0"/>
        </a:p>
      </dsp:txBody>
      <dsp:txXfrm>
        <a:off x="5755239" y="1216752"/>
        <a:ext cx="2523092" cy="3523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83657-0163-462C-85B1-BA97876F6FB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E7EC3-09E7-4C39-9A4F-53D9F8D4E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28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03BBA-9384-4960-8F91-90B6A7B5BAF0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F18B7-540F-4C79-AFD4-D68A1EB4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8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144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43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35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57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5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44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2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82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26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510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5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88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409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03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92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70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8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9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61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8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51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18B7-540F-4C79-AFD4-D68A1EB4AD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6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7D7065-3533-4722-9679-C774B086536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065-3533-4722-9679-C774B086536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065-3533-4722-9679-C774B086536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7D7065-3533-4722-9679-C774B086536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7D7065-3533-4722-9679-C774B086536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065-3533-4722-9679-C774B086536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065-3533-4722-9679-C774B086536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7D7065-3533-4722-9679-C774B086536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065-3533-4722-9679-C774B086536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7D7065-3533-4722-9679-C774B086536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7D7065-3533-4722-9679-C774B086536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7D7065-3533-4722-9679-C774B086536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isk.yandex.ru/i/1wCvgkVXYF4M8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332656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МОУ СОШ « Образовательный комплекс№1» Структурное подразделение: </a:t>
            </a:r>
            <a:endParaRPr lang="ru-RU" b="1" dirty="0" smtClean="0"/>
          </a:p>
          <a:p>
            <a:pPr algn="ctr"/>
            <a:r>
              <a:rPr lang="ru-RU" b="1" dirty="0" smtClean="0"/>
              <a:t>Центр </a:t>
            </a:r>
            <a:r>
              <a:rPr lang="ru-RU" b="1" dirty="0"/>
              <a:t>образования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67136" y="1720199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Отчёт о реализации </a:t>
            </a:r>
          </a:p>
          <a:p>
            <a:pPr algn="ctr"/>
            <a:r>
              <a:rPr lang="ru-RU" dirty="0" smtClean="0"/>
              <a:t>муниципального инновационного проекта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475461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Система методического сопровождения процесса формирования финансовой грамотности обучающихся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36303" y="479715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Ермолаева Е.С., </a:t>
            </a:r>
          </a:p>
          <a:p>
            <a:pPr algn="r"/>
            <a:r>
              <a:rPr lang="ru-RU" dirty="0"/>
              <a:t>р</a:t>
            </a:r>
            <a:r>
              <a:rPr lang="ru-RU" dirty="0" smtClean="0"/>
              <a:t>уководитель инновационного проекта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51112" y="6021288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Переславль-Залесский, 2025г.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53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Выступление на тему </a:t>
            </a:r>
          </a:p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«Экономические игры на занятиях по финансовой грамотности»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D:\рип 2\фото\неделя фин. грамотности\IMG_20240301_134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65" y="1772816"/>
            <a:ext cx="5981997" cy="44916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6818" y="475672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Презентация игры «Семейный бюджет»</a:t>
            </a:r>
          </a:p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(мастер-класс)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3" descr="D:\рип 2\фото\неделя фин. грамотности\IMG_20240301_135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73" y="1462274"/>
            <a:ext cx="3598721" cy="27021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рип 2\фото\неделя фин. грамотности\IMG_20240301_140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598721" cy="27021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рип 2\фото\неделя фин. грамотности\IMG_20240301_135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509967" cy="26355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6818" y="47567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«Финансовый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квиз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» для родителей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D:\рип 2\фото\неделя фин. грамотности\n7GjQm_8HY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080454" cy="30603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ип 2\фото\неделя фин. грамотности\j-UyrnWCO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20" y="1752702"/>
            <a:ext cx="4080454" cy="30603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83668" y="5013176"/>
            <a:ext cx="63727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Разработала и провела учитель начальных классов Беляева Любовь Константиновна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t="10000" r="14642" b="13059"/>
          <a:stretch/>
        </p:blipFill>
        <p:spPr bwMode="auto">
          <a:xfrm>
            <a:off x="1475656" y="1772816"/>
            <a:ext cx="6552728" cy="404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7567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Создание обучающимися видеоролика для родителей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0934" y="5806656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disk.yandex.ru/i/1wCvgkVXYF4M8g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5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проведения 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«Недели финансовой грамотности»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11206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Для педагогов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8859" y="2204864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Опыт в организации «Ярмарки мастеров»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Новые идеи в преподавании финансовой грамотности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Готовая методическая разработка занятия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Сценарии </a:t>
            </a:r>
            <a:r>
              <a:rPr lang="ru-RU" dirty="0" err="1"/>
              <a:t>квизов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Подборка экономических игр, игра «Семейный бюджет», которая готова к использованию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Повышение собственной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4626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проведения 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«Недели финансовой грамотности»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11206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Для обучающихся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060329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Опыт предпринимательской </a:t>
            </a:r>
            <a:r>
              <a:rPr lang="ru-RU" dirty="0" smtClean="0"/>
              <a:t>деятельности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Профориентация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Расширение </a:t>
            </a:r>
            <a:r>
              <a:rPr lang="ru-RU" dirty="0" smtClean="0"/>
              <a:t>кругозора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Возможности продемонстрировать свои таланты и </a:t>
            </a:r>
            <a:r>
              <a:rPr lang="ru-RU" dirty="0" smtClean="0"/>
              <a:t>умения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Возможность сделать мир лучше (</a:t>
            </a:r>
            <a:r>
              <a:rPr lang="ru-RU" dirty="0" err="1"/>
              <a:t>благотоворительность</a:t>
            </a:r>
            <a:r>
              <a:rPr lang="ru-RU" dirty="0" smtClean="0"/>
              <a:t>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Развитие коммуникативных </a:t>
            </a:r>
            <a:r>
              <a:rPr lang="ru-RU" dirty="0" smtClean="0"/>
              <a:t>способностей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Развитие умения работать в </a:t>
            </a:r>
            <a:r>
              <a:rPr lang="ru-RU" dirty="0" smtClean="0"/>
              <a:t>команде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Повышение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4593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6064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проведения 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«Недели финансовой грамотности»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11206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Для родителей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13338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Возможность участия в жизни </a:t>
            </a:r>
            <a:r>
              <a:rPr lang="ru-RU" dirty="0" smtClean="0"/>
              <a:t>школы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Возможность продемонстрировать свои знания в области финансовой </a:t>
            </a:r>
            <a:r>
              <a:rPr lang="ru-RU" dirty="0" smtClean="0"/>
              <a:t>грамотности</a:t>
            </a:r>
            <a:r>
              <a:rPr lang="ru-RU" dirty="0"/>
              <a:t>, определить </a:t>
            </a:r>
            <a:r>
              <a:rPr lang="ru-RU" dirty="0" smtClean="0"/>
              <a:t>дефициты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Возможность продемонстрировать свои таланты и </a:t>
            </a:r>
            <a:r>
              <a:rPr lang="ru-RU" dirty="0" smtClean="0"/>
              <a:t>умения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Повышение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351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6064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проведения 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«Недели финансовой грамотности»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11206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Для школы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13338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Вовлечение обучающихся в совместную деятельность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Вовлечение родителей в жизнь школы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Опыт в организации благотворительной ярмарки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8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проведения 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«Недели финансовой грамотности»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6888" r="3533" b="22445"/>
          <a:stretch/>
        </p:blipFill>
        <p:spPr bwMode="auto">
          <a:xfrm>
            <a:off x="1542196" y="1516198"/>
            <a:ext cx="2381732" cy="326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5013176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Обучающиеся школы собрали 6100 рублей на лечение этого доброго пса Беляша</a:t>
            </a:r>
            <a:endParaRPr lang="ru-RU" sz="2400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4914" r="6490" b="3468"/>
          <a:stretch/>
        </p:blipFill>
        <p:spPr bwMode="auto">
          <a:xfrm>
            <a:off x="4833772" y="1470420"/>
            <a:ext cx="2280483" cy="325783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6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п 2\отчёт 2025\IMG_20250122_154707_4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" t="6018" r="8146" b="10269"/>
          <a:stretch/>
        </p:blipFill>
        <p:spPr bwMode="auto">
          <a:xfrm rot="16200000">
            <a:off x="-75489" y="1955809"/>
            <a:ext cx="4949698" cy="357560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Делимся опытом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496839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Выступление на региональном научно-методическом семинаре «Формирование функциональной грамотности в начальной школе»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2030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01715" y="620688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Планы на будущее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540405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540405"/>
            <a:ext cx="7920880" cy="580926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1. Проведение марафона  по финансовой грамотности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508946"/>
              </p:ext>
            </p:extLst>
          </p:nvPr>
        </p:nvGraphicFramePr>
        <p:xfrm>
          <a:off x="1487996" y="2168369"/>
          <a:ext cx="60960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Мероприятие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Ответственный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Открытое занятие внеурочной деятельности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Баранова Т.С.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Глазунова С.В.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Марафон по финансовой грамотности (серия командных игр по параллелям)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Антипова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С.Ю.</a:t>
                      </a:r>
                    </a:p>
                    <a:p>
                      <a:pPr algn="ctr"/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Шобанова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Е.Б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Кириллова Е.В.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Беляева Л.К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Гордеева Л.А.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Захарчук Е.А.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День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предпринимателя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Классные руководители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начальной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школы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23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Сохранием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традиции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1496839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Проведение «Дня предпринимателя» в летнем школьном лагере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336371" cy="250227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1" y="3861048"/>
            <a:ext cx="3325704" cy="249427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19319"/>
            <a:ext cx="4330679" cy="243600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814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Сохранием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традиции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1124744"/>
            <a:ext cx="7632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3"/>
                </a:solidFill>
              </a:rPr>
              <a:t>Участие обучающихся в ежегодных всероссийских олимпиадах,  проведение уроков с использованием материалов образовательных платформ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926" y="2856711"/>
            <a:ext cx="74264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ru-RU" sz="2000" b="1" dirty="0" smtClean="0"/>
              <a:t>Всероссийская олимпиада по финансовой грамотности для 1-9 классов на </a:t>
            </a:r>
            <a:r>
              <a:rPr lang="ru-RU" sz="2000" b="1" dirty="0" err="1" smtClean="0"/>
              <a:t>Учи.ру</a:t>
            </a:r>
            <a:r>
              <a:rPr lang="ru-RU" sz="2000" b="1" dirty="0" smtClean="0"/>
              <a:t> с 1 по 31 марта.</a:t>
            </a:r>
          </a:p>
          <a:p>
            <a:pPr marL="457200" lvl="0" indent="-457200">
              <a:buAutoNum type="arabicPeriod"/>
            </a:pPr>
            <a:r>
              <a:rPr lang="ru-RU" sz="2000" b="1" dirty="0" smtClean="0"/>
              <a:t>Урок Цифры «Технологии в </a:t>
            </a:r>
            <a:r>
              <a:rPr lang="ru-RU" sz="2000" b="1" dirty="0" err="1" smtClean="0"/>
              <a:t>интернет-торговле</a:t>
            </a:r>
            <a:r>
              <a:rPr lang="ru-RU" sz="2000" b="1" dirty="0" smtClean="0"/>
              <a:t>» с 6 по 31 мая.</a:t>
            </a:r>
          </a:p>
          <a:p>
            <a:pPr marL="457200" lvl="0" indent="-457200">
              <a:buAutoNum type="arabicPeriod"/>
            </a:pPr>
            <a:r>
              <a:rPr lang="ru-RU" sz="2000" b="1" dirty="0" smtClean="0"/>
              <a:t>Урок цифры «Магазин приложений» с 5 по 24 ноября.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11687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01715" y="620688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Планы на будущее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18801" y="1540405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762" y="1540405"/>
            <a:ext cx="76328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b="1" dirty="0" smtClean="0"/>
              <a:t>Сохранение и развитие традиций:</a:t>
            </a:r>
            <a:endParaRPr lang="ru-RU" sz="2400" b="1" dirty="0"/>
          </a:p>
          <a:p>
            <a:pPr marL="342900" lvl="0" indent="-342900">
              <a:buFontTx/>
              <a:buChar char="-"/>
            </a:pPr>
            <a:r>
              <a:rPr lang="ru-RU" sz="2400" b="1" dirty="0"/>
              <a:t>п</a:t>
            </a:r>
            <a:r>
              <a:rPr lang="ru-RU" sz="2400" b="1" dirty="0" smtClean="0"/>
              <a:t>роведение дней предпринимателя</a:t>
            </a:r>
          </a:p>
          <a:p>
            <a:pPr marL="342900" lvl="0" indent="-342900">
              <a:buFontTx/>
              <a:buChar char="-"/>
            </a:pPr>
            <a:r>
              <a:rPr lang="ru-RU" sz="2400" b="1" dirty="0"/>
              <a:t>п</a:t>
            </a:r>
            <a:r>
              <a:rPr lang="ru-RU" sz="2400" b="1" dirty="0" smtClean="0"/>
              <a:t>роведение </a:t>
            </a:r>
            <a:r>
              <a:rPr lang="ru-RU" sz="2400" b="1" dirty="0" smtClean="0"/>
              <a:t>командных игр</a:t>
            </a:r>
          </a:p>
          <a:p>
            <a:pPr marL="342900" lvl="0" indent="-342900">
              <a:buFontTx/>
              <a:buChar char="-"/>
            </a:pPr>
            <a:r>
              <a:rPr lang="ru-RU" sz="2400" b="1" dirty="0"/>
              <a:t>и</a:t>
            </a:r>
            <a:r>
              <a:rPr lang="ru-RU" sz="2400" b="1" dirty="0" smtClean="0"/>
              <a:t>спользование ресурсов интернет платформ</a:t>
            </a:r>
          </a:p>
          <a:p>
            <a:pPr marL="457200" lvl="0" indent="-457200">
              <a:buAutoNum type="arabicPeriod" startAt="2"/>
            </a:pPr>
            <a:r>
              <a:rPr lang="ru-RU" sz="2400" b="1" dirty="0" smtClean="0"/>
              <a:t>Распространение опыта работы</a:t>
            </a:r>
          </a:p>
          <a:p>
            <a:pPr marL="342900" lvl="0" indent="-342900">
              <a:buFontTx/>
              <a:buChar char="-"/>
            </a:pPr>
            <a:r>
              <a:rPr lang="ru-RU" sz="2400" b="1" dirty="0"/>
              <a:t>о</a:t>
            </a:r>
            <a:r>
              <a:rPr lang="ru-RU" sz="2400" b="1" dirty="0" smtClean="0"/>
              <a:t>формление страницы на сайте</a:t>
            </a:r>
          </a:p>
          <a:p>
            <a:pPr marL="342900" lvl="0" indent="-342900">
              <a:buFontTx/>
              <a:buChar char="-"/>
            </a:pPr>
            <a:r>
              <a:rPr lang="ru-RU" sz="2400" b="1" dirty="0"/>
              <a:t>п</a:t>
            </a:r>
            <a:r>
              <a:rPr lang="ru-RU" sz="2400" b="1" dirty="0" smtClean="0"/>
              <a:t>роведение семинара в марте 2025 года</a:t>
            </a:r>
          </a:p>
          <a:p>
            <a:pPr lvl="0"/>
            <a:r>
              <a:rPr lang="ru-RU" sz="2400" b="1" dirty="0" smtClean="0"/>
              <a:t>3. Сотрудничество организациями, вовлечение их в финансовое просвещение обучающихся, родителей и педагогов</a:t>
            </a:r>
          </a:p>
          <a:p>
            <a:pPr marL="342900" lvl="0" indent="-342900" algn="ctr">
              <a:buFontTx/>
              <a:buChar char="-"/>
            </a:pPr>
            <a:endParaRPr lang="ru-RU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18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4180" y="206084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3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01715" y="620688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Планы на будущее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540405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84326" y="1271023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Начальная школа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0948" y="2121331"/>
            <a:ext cx="7920880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2. Систематизация накопленного материала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679338"/>
              </p:ext>
            </p:extLst>
          </p:nvPr>
        </p:nvGraphicFramePr>
        <p:xfrm>
          <a:off x="884326" y="2411794"/>
          <a:ext cx="7257542" cy="3137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730"/>
                <a:gridCol w="3065812"/>
              </a:tblGrid>
              <a:tr h="562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Сборник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Ответственный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Экономические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задачи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Фасенко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А.О.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Анализ УМК, интернет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платформ и художественной литературы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Учителя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Из опыта работы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над формированием финансовой грамотности  в средней школе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Учителя-предметники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61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01715" y="620688"/>
            <a:ext cx="7272808" cy="58092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54115" y="773088"/>
            <a:ext cx="7272808" cy="58092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Неделя финансовой грамотности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40899532"/>
              </p:ext>
            </p:extLst>
          </p:nvPr>
        </p:nvGraphicFramePr>
        <p:xfrm>
          <a:off x="397659" y="773088"/>
          <a:ext cx="8280920" cy="5416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18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«Ярмарка мастеров» для обучающихся начальной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школы</a:t>
            </a:r>
          </a:p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(предпринимательские переменки)</a:t>
            </a:r>
          </a:p>
        </p:txBody>
      </p:sp>
      <p:pic>
        <p:nvPicPr>
          <p:cNvPr id="2051" name="Picture 3" descr="D:\рип 2\фото\неделя фин. грамотности\IMG_20240228_105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7908"/>
            <a:ext cx="3285196" cy="24667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ип 2\фото\неделя фин. грамотности\IMG_20240227_104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4" y="1567908"/>
            <a:ext cx="3282563" cy="246476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0" name="Picture 2" descr="D:\рип 2\фото\неделя фин. грамотности\IMG_20240227_1047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2493402" cy="187220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рип 2\фото\неделя фин. грамотности\IMG-20240303-WA0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61" y="4293096"/>
            <a:ext cx="2479644" cy="185973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рип 2\фото\неделя фин. грамотности\IMG-20240301-WA00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12122"/>
            <a:ext cx="2493108" cy="18698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ип 2\фото\неделя фин. грамотности\IMG-20240314-WA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681028" cy="3574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ип 2\фото\неделя фин. грамотности\IMG-20240314-WA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7550"/>
            <a:ext cx="2699030" cy="35987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4914" r="6490" b="3468"/>
          <a:stretch/>
        </p:blipFill>
        <p:spPr bwMode="auto">
          <a:xfrm>
            <a:off x="3183156" y="2276872"/>
            <a:ext cx="2544741" cy="363534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2936" y="476672"/>
            <a:ext cx="5266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Благотворительная «Ярмарка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мастеров» для обучающихся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средней и старшей школы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Марафон интеллектуальных игр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 descr="D:\рип 2\фото\неделя фин. грамотности\IMG_20240228_133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3" y="1196752"/>
            <a:ext cx="4032448" cy="30278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ип 2\фото\неделя фин. грамотности\IMG_20240229_133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23" y="1196752"/>
            <a:ext cx="4032446" cy="30278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84323" y="4224575"/>
            <a:ext cx="4032446" cy="1185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«Своя игра» для 4 классов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Новикова Елена Леонидовна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843" y="4224576"/>
            <a:ext cx="4032448" cy="11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«Знатоки финансовой грамотности» для </a:t>
            </a:r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 классов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Шобанова</a:t>
            </a:r>
            <a:r>
              <a:rPr lang="ru-RU" b="1" dirty="0" smtClean="0">
                <a:solidFill>
                  <a:schemeClr val="tx1"/>
                </a:solidFill>
              </a:rPr>
              <a:t> Екатерина </a:t>
            </a:r>
            <a:r>
              <a:rPr lang="ru-RU" b="1" dirty="0" err="1" smtClean="0">
                <a:solidFill>
                  <a:schemeClr val="tx1"/>
                </a:solidFill>
              </a:rPr>
              <a:t>Бахтиёровна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Марафон интеллектуальных игр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0" name="Picture 6" descr="D:\рип 2\фото\неделя фин. грамотности\IMG_20240301_130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9836"/>
            <a:ext cx="4032448" cy="30278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рип 2\фото\неделя фин. грамотности\IMG_20240228_141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987" y="1389835"/>
            <a:ext cx="4032450" cy="30278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10987" y="4417660"/>
            <a:ext cx="4032450" cy="90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Квиз</a:t>
            </a:r>
            <a:r>
              <a:rPr lang="ru-RU" b="1" dirty="0" smtClean="0">
                <a:solidFill>
                  <a:schemeClr val="tx1"/>
                </a:solidFill>
              </a:rPr>
              <a:t> по ФГ» для 3 классов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Кириллова Евгения Владиславовна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17661"/>
            <a:ext cx="4032448" cy="90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«Юные финансисты»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для 1 классов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Антипова Светлана Юрьевна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Открытое занятие по финансовой грамотности  на тему «Деньги»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D:\рип 2\фото\неделя фин. грамотности\IMG_20240301_131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5094"/>
            <a:ext cx="4176464" cy="31359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ип 2\фото\неделя фин. грамотности\IMG_20240301_1249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705095"/>
            <a:ext cx="4176464" cy="31359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83668" y="5013176"/>
            <a:ext cx="63727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Разработала и провела учитель начальных классов Баранова Татьяна Сергеевна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1275</TotalTime>
  <Words>677</Words>
  <Application>Microsoft Office PowerPoint</Application>
  <PresentationFormat>Экран (4:3)</PresentationFormat>
  <Paragraphs>167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Презентация PowerPoint</vt:lpstr>
      <vt:lpstr>Планы на будущее</vt:lpstr>
      <vt:lpstr>Планы на будущее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Планы на будущее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асиоу</dc:creator>
  <cp:lastModifiedBy>асиоу</cp:lastModifiedBy>
  <cp:revision>35</cp:revision>
  <cp:lastPrinted>2025-01-22T13:56:12Z</cp:lastPrinted>
  <dcterms:created xsi:type="dcterms:W3CDTF">2024-01-17T13:04:28Z</dcterms:created>
  <dcterms:modified xsi:type="dcterms:W3CDTF">2025-03-26T12:55:20Z</dcterms:modified>
</cp:coreProperties>
</file>