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1" r:id="rId18"/>
    <p:sldId id="287" r:id="rId19"/>
    <p:sldId id="274" r:id="rId20"/>
    <p:sldId id="276" r:id="rId21"/>
    <p:sldId id="277" r:id="rId22"/>
    <p:sldId id="279" r:id="rId23"/>
    <p:sldId id="281" r:id="rId24"/>
    <p:sldId id="283" r:id="rId25"/>
    <p:sldId id="282" r:id="rId26"/>
    <p:sldId id="284" r:id="rId27"/>
    <p:sldId id="285" r:id="rId28"/>
    <p:sldId id="270" r:id="rId29"/>
    <p:sldId id="278" r:id="rId30"/>
    <p:sldId id="286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09" autoAdjust="0"/>
  </p:normalViewPr>
  <p:slideViewPr>
    <p:cSldViewPr>
      <p:cViewPr>
        <p:scale>
          <a:sx n="64" d="100"/>
          <a:sy n="64" d="100"/>
        </p:scale>
        <p:origin x="-154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7D7065-3533-4722-9679-C774B08653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065-3533-4722-9679-C774B08653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065-3533-4722-9679-C774B08653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7D7065-3533-4722-9679-C774B08653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7D7065-3533-4722-9679-C774B08653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065-3533-4722-9679-C774B08653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065-3533-4722-9679-C774B08653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7D7065-3533-4722-9679-C774B08653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065-3533-4722-9679-C774B08653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7D7065-3533-4722-9679-C774B08653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7D7065-3533-4722-9679-C774B08653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7D7065-3533-4722-9679-C774B0865364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E6DE86-0C6A-45F2-ABEB-0889AC8228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lympiads.uchi.ru/students/passed_olympiads#ful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33265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образовательное учреждение «Средняя школа № 6»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7136" y="1720199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Отчёт о реализации </a:t>
            </a:r>
          </a:p>
          <a:p>
            <a:pPr algn="ctr"/>
            <a:r>
              <a:rPr lang="ru-RU" dirty="0" smtClean="0"/>
              <a:t>муниципального инновационного проекта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475461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Система методического сопровождения процесса формирования финансовой грамотности обучающихся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36303" y="479715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Ермолаева Е.С., </a:t>
            </a:r>
          </a:p>
          <a:p>
            <a:pPr algn="r"/>
            <a:r>
              <a:rPr lang="ru-RU" dirty="0" smtClean="0"/>
              <a:t>заместитель директора по УВР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51112" y="6021288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Переславль-Залесский, 2024г.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53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131024" cy="65293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План работы рабочих групп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21772" r="34725" b="6915"/>
          <a:stretch/>
        </p:blipFill>
        <p:spPr bwMode="auto">
          <a:xfrm>
            <a:off x="539552" y="1393557"/>
            <a:ext cx="7764905" cy="521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2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04" y="188640"/>
            <a:ext cx="5770984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работы групп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340768"/>
            <a:ext cx="6984776" cy="5809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Обзор УМК по финансовой грамотности для начальной и средней школы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Подготовили:  Беляева Л.К.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                             Гордеева Л.А.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t="24386" r="15294" b="6764"/>
          <a:stretch/>
        </p:blipFill>
        <p:spPr bwMode="auto">
          <a:xfrm>
            <a:off x="611560" y="2000997"/>
            <a:ext cx="7848872" cy="432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t="24386" r="15294" b="6764"/>
          <a:stretch/>
        </p:blipFill>
        <p:spPr bwMode="auto">
          <a:xfrm>
            <a:off x="763960" y="2153397"/>
            <a:ext cx="7848872" cy="432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9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5770984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работы групп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33067" y="1377392"/>
            <a:ext cx="6984776" cy="5809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Обзор художественной литературы по финансовой грамотности для начальной и средней школы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954018"/>
            <a:ext cx="6984776" cy="5809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Подготовили:  Баранова Т.С.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1400" b="1" dirty="0" err="1" smtClean="0">
                <a:solidFill>
                  <a:schemeClr val="tx1"/>
                </a:solidFill>
              </a:rPr>
              <a:t>Ковчий</a:t>
            </a:r>
            <a:r>
              <a:rPr lang="ru-RU" sz="1400" b="1" dirty="0" smtClean="0">
                <a:solidFill>
                  <a:schemeClr val="tx1"/>
                </a:solidFill>
              </a:rPr>
              <a:t> И.А.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24795" r="12517" b="8606"/>
          <a:stretch/>
        </p:blipFill>
        <p:spPr bwMode="auto">
          <a:xfrm>
            <a:off x="755576" y="2636912"/>
            <a:ext cx="7661448" cy="395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27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5770984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Результаты работы групп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33067" y="1377392"/>
            <a:ext cx="6984776" cy="5809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Обзор интернет-платформ по финансовой грамотности для начальной и средней школы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954018"/>
            <a:ext cx="6984776" cy="5809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Подготовили:  </a:t>
            </a:r>
            <a:r>
              <a:rPr lang="ru-RU" sz="1400" b="1" dirty="0" err="1" smtClean="0">
                <a:solidFill>
                  <a:schemeClr val="tx1"/>
                </a:solidFill>
              </a:rPr>
              <a:t>Шобанова</a:t>
            </a:r>
            <a:r>
              <a:rPr lang="ru-RU" sz="1400" b="1" dirty="0" smtClean="0">
                <a:solidFill>
                  <a:schemeClr val="tx1"/>
                </a:solidFill>
              </a:rPr>
              <a:t> Е.Б.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                             Глазунова С.В.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7" t="21312" r="14253" b="13115"/>
          <a:stretch/>
        </p:blipFill>
        <p:spPr bwMode="auto">
          <a:xfrm>
            <a:off x="683568" y="2534944"/>
            <a:ext cx="7894853" cy="41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62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3384376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Обмен опытом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887907"/>
              </p:ext>
            </p:extLst>
          </p:nvPr>
        </p:nvGraphicFramePr>
        <p:xfrm>
          <a:off x="1547664" y="4005064"/>
          <a:ext cx="6096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900"/>
                <a:gridCol w="39481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Новикова</a:t>
                      </a:r>
                      <a:r>
                        <a:rPr lang="ru-RU" baseline="0" dirty="0" smtClean="0"/>
                        <a:t> Е.Л.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</a:t>
                      </a:r>
                      <a:r>
                        <a:rPr lang="ru-RU" baseline="0" dirty="0" smtClean="0"/>
                        <a:t> с экономическими сказками на занятиях по финансовой грамотности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Фасенко</a:t>
                      </a:r>
                      <a:r>
                        <a:rPr lang="ru-RU" dirty="0" smtClean="0"/>
                        <a:t> А.О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экономических задач на уроках</a:t>
                      </a:r>
                      <a:r>
                        <a:rPr lang="ru-RU" baseline="0" dirty="0" smtClean="0"/>
                        <a:t> и во внеурочной деятельности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Баранова О.С.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Экономические игры на уроках и во внеурочной деятельности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066434" y="1271191"/>
            <a:ext cx="4608512" cy="580926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1"/>
                </a:solidFill>
              </a:rPr>
              <a:t>Группа «Начальная школа»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5"/>
          <a:stretch/>
        </p:blipFill>
        <p:spPr bwMode="auto">
          <a:xfrm>
            <a:off x="827584" y="1880006"/>
            <a:ext cx="1931615" cy="187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16534" t="11865" r="2778" b="7538"/>
          <a:stretch/>
        </p:blipFill>
        <p:spPr bwMode="auto">
          <a:xfrm>
            <a:off x="3060590" y="1873315"/>
            <a:ext cx="2807554" cy="1879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6471" t="20835" r="26471" b="5374"/>
          <a:stretch/>
        </p:blipFill>
        <p:spPr bwMode="auto">
          <a:xfrm>
            <a:off x="6107804" y="1852117"/>
            <a:ext cx="2376264" cy="2036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906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3384376" cy="58092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Обмен опытом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38820"/>
              </p:ext>
            </p:extLst>
          </p:nvPr>
        </p:nvGraphicFramePr>
        <p:xfrm>
          <a:off x="1403648" y="2420888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900"/>
                <a:gridCol w="39481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Журавлёва О.Р.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экономических задач на уроках</a:t>
                      </a:r>
                      <a:r>
                        <a:rPr lang="ru-RU" baseline="0" dirty="0" smtClean="0"/>
                        <a:t> математики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Гордеева Л.А.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Отбор содержания преподавания финансовой грамотности в средней школе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Захарчук Е.А.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Финансовая грамотность для обучающихся основной школы в соответствии с ФГОС ООО (на основе опыта курса повышения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квалификации)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066434" y="1271191"/>
            <a:ext cx="4608512" cy="580926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1"/>
                </a:solidFill>
              </a:rPr>
              <a:t>Группа «Средняя школа»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9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34286" y="675204"/>
            <a:ext cx="7272808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Курс внеурочной деятельности по финансовой грамотности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156879"/>
              </p:ext>
            </p:extLst>
          </p:nvPr>
        </p:nvGraphicFramePr>
        <p:xfrm>
          <a:off x="251520" y="2420888"/>
          <a:ext cx="8352928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560"/>
                <a:gridCol w="1471560"/>
                <a:gridCol w="2704904"/>
                <a:gridCol w="27049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Класс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Учитель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 курса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Автор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Учителя начальной школы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Юный финансист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базе УМК Е.Л. Рутковской «Введение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 финансовую грамотность»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Гордеева Л.А.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Финансовая грамотность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Авторская программа педагога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7-8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Глазунова С.В.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Финансовая грамотность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Авторская программа педагога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38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Мероприятия для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2842" y="1052736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Начальная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33109" y="5947465"/>
            <a:ext cx="4824536" cy="580926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Конкурс экономических задач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17647" t="22446" r="3594" b="16245"/>
          <a:stretch/>
        </p:blipFill>
        <p:spPr bwMode="auto">
          <a:xfrm>
            <a:off x="525666" y="2420888"/>
            <a:ext cx="7920880" cy="3653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1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Мероприятия для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2842" y="1052736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Начальная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7181" y="5657002"/>
            <a:ext cx="7784130" cy="580926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Урок о налоговой грамотности с участием представителя из налоговой службы </a:t>
            </a:r>
            <a:r>
              <a:rPr lang="ru-RU" sz="2400" b="1" dirty="0" err="1" smtClean="0">
                <a:solidFill>
                  <a:schemeClr val="tx1"/>
                </a:solidFill>
              </a:rPr>
              <a:t>Артёмовой</a:t>
            </a:r>
            <a:r>
              <a:rPr lang="ru-RU" sz="2400" b="1" dirty="0" smtClean="0">
                <a:solidFill>
                  <a:schemeClr val="tx1"/>
                </a:solidFill>
              </a:rPr>
              <a:t> Е.А.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7412" name="Picture 4" descr="https://sun9-58.userapi.com/impf/9kCQ128ymmVHEVQLjWkU8bAJjq65gYjzKMYIkw/gwcA1wjx0gE.jpg?size=1280x590&amp;quality=96&amp;sign=2cfa66a72c1b3023c9ae5379f4a648f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" y="1988840"/>
            <a:ext cx="5465844" cy="25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sun9-56.userapi.com/impf/oKePuz31fsFlOhRlLnfHriaO8mo6X9BJ1rhtyQ/Jl3X4J9UjIc.jpg?size=498x1080&amp;quality=96&amp;sign=fae2e88ee6dd939413353b962dd0be0f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7" b="19577"/>
          <a:stretch/>
        </p:blipFill>
        <p:spPr bwMode="auto">
          <a:xfrm>
            <a:off x="5508104" y="2348880"/>
            <a:ext cx="2916438" cy="300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2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Мероприятия для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4976" y="5802833"/>
            <a:ext cx="7776864" cy="580926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Игра-викторина «Знатоки финансовой грамотности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7004" y="1194321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Начальная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асиоу\Desktop\фип\IMG-20240117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4972777" cy="37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4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3528392" cy="5809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Диагностика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4620"/>
              </p:ext>
            </p:extLst>
          </p:nvPr>
        </p:nvGraphicFramePr>
        <p:xfrm>
          <a:off x="899592" y="1556792"/>
          <a:ext cx="7272808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4535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437">
                <a:tc>
                  <a:txBody>
                    <a:bodyPr/>
                    <a:lstStyle/>
                    <a:p>
                      <a:r>
                        <a:rPr lang="ru-RU" dirty="0" smtClean="0"/>
                        <a:t>Анкетирование педагогов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Выявление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дефицитов педагогов в сфере преподавания финансовой грамотности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437">
                <a:tc>
                  <a:txBody>
                    <a:bodyPr/>
                    <a:lstStyle/>
                    <a:p>
                      <a:r>
                        <a:rPr lang="ru-RU" dirty="0" smtClean="0"/>
                        <a:t>Тестирование и анкетирование обучающихся</a:t>
                      </a:r>
                      <a:r>
                        <a:rPr lang="ru-RU" baseline="0" dirty="0" smtClean="0"/>
                        <a:t> 1-9 классов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уровеня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финансовой грамотности у обучающихся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858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Мероприятия для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5300" y="5558980"/>
            <a:ext cx="7776864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Конкурс «Нарисуй свою валюту»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7004" y="1194321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Начальная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асиоу\Desktop\фип\IMG-20240117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6" y="2132856"/>
            <a:ext cx="4060676" cy="30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сиоу\Desktop\фип\IMG-20240117-WA0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0504" r="35905" b="32194"/>
          <a:stretch/>
        </p:blipFill>
        <p:spPr bwMode="auto">
          <a:xfrm>
            <a:off x="4572000" y="2132856"/>
            <a:ext cx="3853852" cy="28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27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Мероприятия для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7004" y="1194321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Начальная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8109" y="5638382"/>
            <a:ext cx="6552728" cy="580926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День предпринимателя в летнем лагере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4" name="Picture 4" descr="C:\Users\асиоу\Desktop\фип\IMG-20230718-WA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61" y="2132856"/>
            <a:ext cx="4924211" cy="368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51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Мероприятия для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7004" y="1194321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Начальная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8109" y="5638382"/>
            <a:ext cx="6552728" cy="580926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День предпринимателя в летнем лагере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s://sun9-61.userapi.com/impf/GyxaFilWMIfK4hvZK-LDxuZWMbhOFeDR7EIZfg/wbEOvml226U.jpg?size=1280x961&amp;quality=95&amp;sign=10f87443944174c0a5b075895de482f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1" y="1905564"/>
            <a:ext cx="4943033" cy="371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00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Мероприятия для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7004" y="1194321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Начальная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8109" y="5638382"/>
            <a:ext cx="6552728" cy="580926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День предпринимателя в летнем лагере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s://sun9-76.userapi.com/impf/9zGTnqONkNFgB1jQJa3pTmFscnEFTtJptiymuQ/3qe-o8wClQ8.jpg?size=1280x957&amp;quality=95&amp;sign=271607bc2ecfb8a8e693eb034499039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0348"/>
            <a:ext cx="5256584" cy="39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Мероприятия для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7004" y="1194321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Средняя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8109" y="5638382"/>
            <a:ext cx="6552728" cy="580926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Конкурс занимательных историй на тему «Страхование»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6985"/>
          <a:stretch/>
        </p:blipFill>
        <p:spPr bwMode="auto">
          <a:xfrm rot="16200000">
            <a:off x="960745" y="2196583"/>
            <a:ext cx="3392270" cy="291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55476" y="2393579"/>
            <a:ext cx="3392271" cy="254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392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Мероприятия для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7004" y="1194321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Средняя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8109" y="5638382"/>
            <a:ext cx="6552728" cy="580926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Великосельский колледж.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Профессия «Банковское дело»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316" name="Picture 4" descr="C:\Users\асиоу\Desktop\фип\IMG-20240114-WA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7" b="8306"/>
          <a:stretch/>
        </p:blipFill>
        <p:spPr bwMode="auto">
          <a:xfrm>
            <a:off x="1907704" y="1775247"/>
            <a:ext cx="4759132" cy="35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19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Мероприятия для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7004" y="1194321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Средняя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8109" y="5638382"/>
            <a:ext cx="6552728" cy="580926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Посещение павильона Сбербанка на ВДНХ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асиоу\Desktop\фип\IMG-20240114-WA0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0"/>
          <a:stretch/>
        </p:blipFill>
        <p:spPr bwMode="auto">
          <a:xfrm>
            <a:off x="1535550" y="1723822"/>
            <a:ext cx="2852935" cy="39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асиоу\Desktop\фип\IMG-20240114-WA0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1" b="19616"/>
          <a:stretch/>
        </p:blipFill>
        <p:spPr bwMode="auto">
          <a:xfrm>
            <a:off x="4622207" y="1775247"/>
            <a:ext cx="3131257" cy="39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81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Мероприятия для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7004" y="1194321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Средняя школа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98109" y="5638382"/>
            <a:ext cx="6552728" cy="580926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Участие в уроках и марафонах на платформе «Онлайн уроки банка России»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s://sun9-14.userapi.com/impf/a5aJB0A5BTSRJOXEiU1ESqTq5aL88LOO8PHj0g/3OxMHnvXmo4.jpg?size=605x807&amp;quality=95&amp;sign=c168f97f904d170c2f7a9ae3bb97b2cb&amp;c_uniq_tag=Zg1kPLVSqTGuv-cvUBSXdqPqgElDu63f7Vs228zdlGo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8"/>
          <a:stretch/>
        </p:blipFill>
        <p:spPr bwMode="auto">
          <a:xfrm>
            <a:off x="596985" y="1775247"/>
            <a:ext cx="3816423" cy="37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/>
          <a:stretch/>
        </p:blipFill>
        <p:spPr bwMode="auto">
          <a:xfrm>
            <a:off x="4644008" y="1825046"/>
            <a:ext cx="3862736" cy="332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65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21927" r="37975" b="7991"/>
          <a:stretch/>
        </p:blipFill>
        <p:spPr bwMode="auto">
          <a:xfrm>
            <a:off x="611560" y="1844824"/>
            <a:ext cx="3926559" cy="39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18289" r="37618" b="10605"/>
          <a:stretch/>
        </p:blipFill>
        <p:spPr bwMode="auto">
          <a:xfrm>
            <a:off x="4767295" y="2084414"/>
            <a:ext cx="3691980" cy="374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1715" y="620688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Работа с родителями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83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1715" y="620688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Планы на будущее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540405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540405"/>
            <a:ext cx="7920880" cy="580926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Проведение марафона  по финансовой грамотности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508946"/>
              </p:ext>
            </p:extLst>
          </p:nvPr>
        </p:nvGraphicFramePr>
        <p:xfrm>
          <a:off x="1487996" y="2168369"/>
          <a:ext cx="60960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Мероприятие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Ответственный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Открытое занятие внеурочной деятельности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Баранова Т.С.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Глазунова С.В.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Марафон по финансовой грамотности (серия командных игр по параллелям)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Антипова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С.Ю.</a:t>
                      </a:r>
                    </a:p>
                    <a:p>
                      <a:pPr algn="ctr"/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Шобанова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Е.Б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Кириллова Е.В.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Беляева Л.К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Гордеева Л.А.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Захарчук Е.А.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День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предпринимателя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Классные руководители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начальной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школы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23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419056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Анкетирование педагогов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21346" r="50000" b="6250"/>
          <a:stretch/>
        </p:blipFill>
        <p:spPr bwMode="auto">
          <a:xfrm>
            <a:off x="179512" y="1151164"/>
            <a:ext cx="4384141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177043"/>
            <a:ext cx="3600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53% </a:t>
            </a:r>
            <a:r>
              <a:rPr lang="ru-RU" u="sng" dirty="0" smtClean="0"/>
              <a:t>не </a:t>
            </a:r>
            <a:r>
              <a:rPr lang="ru-RU" u="sng" dirty="0"/>
              <a:t>имеют </a:t>
            </a:r>
            <a:r>
              <a:rPr lang="ru-RU" u="sng" dirty="0" smtClean="0"/>
              <a:t>опыта </a:t>
            </a:r>
            <a:r>
              <a:rPr lang="ru-RU" dirty="0"/>
              <a:t>преподавания предмета «финансовая грамотность»;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94%</a:t>
            </a:r>
            <a:r>
              <a:rPr lang="ru-RU" b="1" dirty="0"/>
              <a:t> </a:t>
            </a:r>
            <a:r>
              <a:rPr lang="ru-RU" dirty="0"/>
              <a:t>педагогов, имеющих опыт в преподавании предмета «финансовая грамотность» </a:t>
            </a:r>
            <a:r>
              <a:rPr lang="ru-RU" u="sng" dirty="0"/>
              <a:t>испытывают затруднения в выборе методов и приёмов преподавания</a:t>
            </a:r>
            <a:r>
              <a:rPr lang="ru-RU" dirty="0"/>
              <a:t>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85%</a:t>
            </a:r>
            <a:r>
              <a:rPr lang="ru-RU" b="1" dirty="0"/>
              <a:t> </a:t>
            </a:r>
            <a:r>
              <a:rPr lang="ru-RU" dirty="0"/>
              <a:t>педагогов испытывают </a:t>
            </a:r>
            <a:r>
              <a:rPr lang="ru-RU" u="sng" dirty="0"/>
              <a:t>затруднения в выборе методической литературы и учебных пособий </a:t>
            </a:r>
            <a:r>
              <a:rPr lang="ru-RU" dirty="0"/>
              <a:t>по финансовой грамотности;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65%</a:t>
            </a:r>
            <a:r>
              <a:rPr lang="ru-RU" dirty="0"/>
              <a:t> педагогов </a:t>
            </a:r>
            <a:r>
              <a:rPr lang="ru-RU" u="sng" dirty="0"/>
              <a:t>не знакомы с возможностью использования </a:t>
            </a:r>
            <a:r>
              <a:rPr lang="ru-RU" u="sng" dirty="0" err="1"/>
              <a:t>интернет-ресурсов</a:t>
            </a:r>
            <a:r>
              <a:rPr lang="ru-RU" u="sng" dirty="0"/>
              <a:t> </a:t>
            </a:r>
            <a:r>
              <a:rPr lang="ru-RU" dirty="0"/>
              <a:t>для преподавания финансовой 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3091521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01715" y="620688"/>
            <a:ext cx="7272808" cy="5809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Планы на будущее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540405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84326" y="1271023"/>
            <a:ext cx="7272808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Начальная школа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0948" y="2121331"/>
            <a:ext cx="7920880" cy="5809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2. Систематизация накопленного материала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3998"/>
              </p:ext>
            </p:extLst>
          </p:nvPr>
        </p:nvGraphicFramePr>
        <p:xfrm>
          <a:off x="884326" y="2411794"/>
          <a:ext cx="7257542" cy="356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771"/>
                <a:gridCol w="3628771"/>
              </a:tblGrid>
              <a:tr h="562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Сборник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Ответственный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Экономические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задачи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Фасенко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А.О.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Экономические сказки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Новикова Е.Л.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Экономические игры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Баранова О.С.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Из опыта работы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над формированием финансовой грамотности  в средней школе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Учителя-предметники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612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Тестирование и анкетирование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24423" r="33104" b="4477"/>
          <a:stretch/>
        </p:blipFill>
        <p:spPr bwMode="auto">
          <a:xfrm>
            <a:off x="395536" y="1454849"/>
            <a:ext cx="4160110" cy="2924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t="20476" r="53529" b="6149"/>
          <a:stretch/>
        </p:blipFill>
        <p:spPr bwMode="auto">
          <a:xfrm>
            <a:off x="4595606" y="1483907"/>
            <a:ext cx="3873759" cy="476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980728" y="4725144"/>
            <a:ext cx="4896544" cy="79677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591" y="4477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https://olympiads.uchi.ru/students/passed_olympiads#full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1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тестирования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18592"/>
              </p:ext>
            </p:extLst>
          </p:nvPr>
        </p:nvGraphicFramePr>
        <p:xfrm>
          <a:off x="107504" y="3331443"/>
          <a:ext cx="8604446" cy="1152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650"/>
                <a:gridCol w="955650"/>
                <a:gridCol w="955650"/>
                <a:gridCol w="955650"/>
                <a:gridCol w="955650"/>
                <a:gridCol w="956549"/>
                <a:gridCol w="956549"/>
                <a:gridCol w="956549"/>
                <a:gridCol w="956549"/>
              </a:tblGrid>
              <a:tr h="66200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2кл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3кл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4кл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5кл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6кл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7кл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8кл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9кл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469395"/>
            <a:ext cx="532859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олимпиаде принимали участие обучающиеся 1-9 классов.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721 участник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Хватило времени на выполнение заданий.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тестирования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14983"/>
              </p:ext>
            </p:extLst>
          </p:nvPr>
        </p:nvGraphicFramePr>
        <p:xfrm>
          <a:off x="395536" y="2276872"/>
          <a:ext cx="7992891" cy="3876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757"/>
                <a:gridCol w="704041"/>
                <a:gridCol w="704041"/>
                <a:gridCol w="704041"/>
                <a:gridCol w="704041"/>
                <a:gridCol w="704041"/>
                <a:gridCol w="704041"/>
                <a:gridCol w="704041"/>
                <a:gridCol w="704041"/>
                <a:gridCol w="704806"/>
              </a:tblGrid>
              <a:tr h="34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1кл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4кл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Бизнес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Мошенники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Блинная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45%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72%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Генеральная уборка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Обмен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68%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Ферма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Расходы/Подарок для бабушки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51%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Страхование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63%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61%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1680762"/>
            <a:ext cx="64166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сложными показались следующие разделы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7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тестирования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922502"/>
              </p:ext>
            </p:extLst>
          </p:nvPr>
        </p:nvGraphicFramePr>
        <p:xfrm>
          <a:off x="323528" y="1920786"/>
          <a:ext cx="8352925" cy="2216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1508"/>
                <a:gridCol w="764513"/>
                <a:gridCol w="764513"/>
                <a:gridCol w="764513"/>
                <a:gridCol w="764513"/>
                <a:gridCol w="764513"/>
                <a:gridCol w="764513"/>
                <a:gridCol w="764513"/>
                <a:gridCol w="764513"/>
                <a:gridCol w="765313"/>
              </a:tblGrid>
              <a:tr h="31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1кл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2кл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3кл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4кл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Термины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Формулировка задания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Тактика решения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69%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Вычисления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441993"/>
            <a:ext cx="7056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трудности при выполнении заданий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26585"/>
              </p:ext>
            </p:extLst>
          </p:nvPr>
        </p:nvGraphicFramePr>
        <p:xfrm>
          <a:off x="323528" y="4869161"/>
          <a:ext cx="8352925" cy="1873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1509"/>
                <a:gridCol w="764513"/>
                <a:gridCol w="764513"/>
                <a:gridCol w="764513"/>
                <a:gridCol w="764513"/>
                <a:gridCol w="764513"/>
                <a:gridCol w="764513"/>
                <a:gridCol w="764513"/>
                <a:gridCol w="764513"/>
                <a:gridCol w="765312"/>
              </a:tblGrid>
              <a:tr h="19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9кл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Самостоятельно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41%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 помощью родителей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46%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Вместе с родителями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Обращался к интернету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54%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49%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57%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47%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3528" y="4225480"/>
            <a:ext cx="77294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Степень самостоятельности при выполнении заданий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5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Результаты тестирования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18584"/>
              </p:ext>
            </p:extLst>
          </p:nvPr>
        </p:nvGraphicFramePr>
        <p:xfrm>
          <a:off x="251520" y="3068960"/>
          <a:ext cx="8352932" cy="1258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716"/>
                <a:gridCol w="927716"/>
                <a:gridCol w="927716"/>
                <a:gridCol w="927716"/>
                <a:gridCol w="927716"/>
                <a:gridCol w="928588"/>
                <a:gridCol w="928588"/>
                <a:gridCol w="928588"/>
                <a:gridCol w="928588"/>
              </a:tblGrid>
              <a:tr h="629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1кл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2кл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3кл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4кл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5кл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6кл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7кл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8кл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9кл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8,7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9,1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8,3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8,2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2015846"/>
            <a:ext cx="6670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оценка уровня сложности по классам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4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Создание рабочих групп педагогов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72816"/>
            <a:ext cx="388843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Первая группа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«Начальная школа»</a:t>
            </a:r>
          </a:p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Руководитель: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Ермолаева Екатерина Сергеевна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2713" y="4005064"/>
            <a:ext cx="388843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Вторая группа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«Средняя школа»</a:t>
            </a:r>
          </a:p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Руководитель: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Алейкина</a:t>
            </a:r>
            <a:r>
              <a:rPr lang="ru-RU" dirty="0" smtClean="0">
                <a:solidFill>
                  <a:schemeClr val="tx1"/>
                </a:solidFill>
              </a:rPr>
              <a:t> Надежда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1697" t="21124" r="25891" b="6821"/>
          <a:stretch/>
        </p:blipFill>
        <p:spPr bwMode="auto">
          <a:xfrm>
            <a:off x="179512" y="1399369"/>
            <a:ext cx="4239367" cy="521139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2074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886</TotalTime>
  <Words>1029</Words>
  <Application>Microsoft Office PowerPoint</Application>
  <PresentationFormat>Экран (4:3)</PresentationFormat>
  <Paragraphs>379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Презентация PowerPoint</vt:lpstr>
      <vt:lpstr> Диагностика</vt:lpstr>
      <vt:lpstr>Анкетирование педагогов</vt:lpstr>
      <vt:lpstr>Тестирование и анкетирование обучающихся</vt:lpstr>
      <vt:lpstr>Результаты тестирования обучающихся</vt:lpstr>
      <vt:lpstr>Результаты тестирования обучающихся</vt:lpstr>
      <vt:lpstr>Результаты тестирования обучающихся</vt:lpstr>
      <vt:lpstr>Результаты тестирования обучающихся</vt:lpstr>
      <vt:lpstr>Создание рабочих групп педагогов </vt:lpstr>
      <vt:lpstr>План работы рабочих групп</vt:lpstr>
      <vt:lpstr>Результаты работы групп</vt:lpstr>
      <vt:lpstr>Результаты работы групп</vt:lpstr>
      <vt:lpstr>Результаты работы групп</vt:lpstr>
      <vt:lpstr>Обмен опытом</vt:lpstr>
      <vt:lpstr>Обмен опытом</vt:lpstr>
      <vt:lpstr>Курс внеурочной деятельности по финансовой грамотности</vt:lpstr>
      <vt:lpstr>Мероприятия для обучающихся</vt:lpstr>
      <vt:lpstr>Мероприятия для обучающихся</vt:lpstr>
      <vt:lpstr>Мероприятия для обучающихся</vt:lpstr>
      <vt:lpstr>Мероприятия для обучающихся</vt:lpstr>
      <vt:lpstr>Мероприятия для обучающихся</vt:lpstr>
      <vt:lpstr>Мероприятия для обучающихся</vt:lpstr>
      <vt:lpstr>Мероприятия для обучающихся</vt:lpstr>
      <vt:lpstr>Мероприятия для обучающихся</vt:lpstr>
      <vt:lpstr>Мероприятия для обучающихся</vt:lpstr>
      <vt:lpstr>Мероприятия для обучающихся</vt:lpstr>
      <vt:lpstr>Мероприятия для обучающихся</vt:lpstr>
      <vt:lpstr>Работа с родителями</vt:lpstr>
      <vt:lpstr>Планы на будущее</vt:lpstr>
      <vt:lpstr>Планы на будущее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асиоу</dc:creator>
  <cp:lastModifiedBy>асиоу</cp:lastModifiedBy>
  <cp:revision>24</cp:revision>
  <dcterms:created xsi:type="dcterms:W3CDTF">2024-01-17T13:04:28Z</dcterms:created>
  <dcterms:modified xsi:type="dcterms:W3CDTF">2024-04-08T15:24:46Z</dcterms:modified>
</cp:coreProperties>
</file>