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70" r:id="rId11"/>
    <p:sldId id="266" r:id="rId12"/>
    <p:sldId id="271" r:id="rId13"/>
    <p:sldId id="267" r:id="rId14"/>
    <p:sldId id="272" r:id="rId15"/>
    <p:sldId id="268" r:id="rId16"/>
    <p:sldId id="273" r:id="rId17"/>
    <p:sldId id="269" r:id="rId18"/>
    <p:sldId id="274" r:id="rId19"/>
    <p:sldId id="275" r:id="rId20"/>
    <p:sldId id="276" r:id="rId21"/>
    <p:sldId id="278" r:id="rId22"/>
    <p:sldId id="279" r:id="rId23"/>
    <p:sldId id="291" r:id="rId24"/>
    <p:sldId id="280" r:id="rId25"/>
    <p:sldId id="281" r:id="rId26"/>
    <p:sldId id="289" r:id="rId27"/>
    <p:sldId id="282" r:id="rId28"/>
    <p:sldId id="290" r:id="rId29"/>
    <p:sldId id="284" r:id="rId30"/>
    <p:sldId id="292" r:id="rId31"/>
    <p:sldId id="285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7" r:id="rId43"/>
    <p:sldId id="303" r:id="rId44"/>
    <p:sldId id="308" r:id="rId45"/>
    <p:sldId id="304" r:id="rId46"/>
    <p:sldId id="309" r:id="rId47"/>
    <p:sldId id="305" r:id="rId48"/>
    <p:sldId id="310" r:id="rId49"/>
    <p:sldId id="306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9" r:id="rId58"/>
    <p:sldId id="324" r:id="rId59"/>
    <p:sldId id="320" r:id="rId60"/>
    <p:sldId id="325" r:id="rId61"/>
    <p:sldId id="321" r:id="rId62"/>
    <p:sldId id="326" r:id="rId63"/>
    <p:sldId id="322" r:id="rId64"/>
    <p:sldId id="327" r:id="rId65"/>
    <p:sldId id="323" r:id="rId66"/>
    <p:sldId id="328" r:id="rId67"/>
    <p:sldId id="329" r:id="rId68"/>
    <p:sldId id="330" r:id="rId69"/>
    <p:sldId id="337" r:id="rId7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666" y="-6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34EE-F7F7-4AC0-BD45-E804BE23835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C8FC-E181-4F26-9081-74A9E005519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КВИЗ по финансовой грамотности для 3 класса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8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ФИНЗОЖ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95" y="2284095"/>
            <a:ext cx="3103245" cy="22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2"/>
          <p:cNvSpPr>
            <a:spLocks noGrp="1"/>
          </p:cNvSpPr>
          <p:nvPr/>
        </p:nvSpPr>
        <p:spPr>
          <a:xfrm>
            <a:off x="1371600" y="4732020"/>
            <a:ext cx="6400800" cy="217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г. Переславль-Залесский, 2024 г.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004435" y="2427605"/>
            <a:ext cx="33375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Подготовила: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учитель начальных классов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МОУ СШ №6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Кириллова Е.В.</a:t>
            </a:r>
            <a:endParaRPr lang="ru-RU" altLang="en-US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Бумажки</a:t>
            </a:r>
            <a:endParaRPr lang="ru-RU" altLang="ru-RU" sz="32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Наличка</a:t>
            </a:r>
            <a:endParaRPr lang="ru-RU" altLang="ru-RU" sz="32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Купюры</a:t>
            </a:r>
            <a:endParaRPr lang="ru-RU" altLang="ru-RU" sz="32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Баксы</a:t>
            </a:r>
            <a:endParaRPr lang="ru-RU" altLang="ru-RU" sz="3200" b="1" dirty="0" smtClean="0"/>
          </a:p>
          <a:p>
            <a:pPr marL="342900" indent="-342900">
              <a:lnSpc>
                <a:spcPct val="150000"/>
              </a:lnSpc>
            </a:pPr>
            <a:endParaRPr lang="ru-RU" sz="32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400" b="1" dirty="0">
                <a:solidFill>
                  <a:schemeClr val="tx2">
                    <a:lumMod val="75000"/>
                  </a:schemeClr>
                </a:solidFill>
              </a:rPr>
              <a:t>Как называются бумажные деньги</a:t>
            </a:r>
            <a: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https://hitrylis.ru/wp-content/uploads/2020/06/1509984516_pereite-na-rybl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43637" y="1687464"/>
            <a:ext cx="3000364" cy="3000364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КУПЮРЫ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Какой финансовый термин зашифрован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Объект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92092" y="1857370"/>
            <a:ext cx="5411543" cy="29210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БАНКОМАТ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60" y="1714494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Правила поведения в общественных местах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err="1" smtClean="0"/>
              <a:t>Пин-код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Номер карты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Секретное слово</a:t>
            </a:r>
            <a:endParaRPr lang="ru-RU" altLang="ru-RU" sz="2400" b="1" dirty="0" smtClean="0"/>
          </a:p>
          <a:p>
            <a:pPr marL="342900" indent="-342900"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Что должен знать человек, чтобы воспользоваться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банкоматом?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s://renrus.ru/wp-content/uploads/2018/10/3bankomat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86348" y="2571750"/>
            <a:ext cx="385765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ПИН-КОД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6248" y="3286130"/>
            <a:ext cx="226142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00444"/>
            <a:ext cx="21557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60" y="1714494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Доллар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Евро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Рубль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Юань</a:t>
            </a:r>
            <a:endParaRPr lang="ru-RU" altLang="ru-RU" sz="2400" b="1" dirty="0" smtClean="0"/>
          </a:p>
          <a:p>
            <a:pPr marL="342900" indent="-342900"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Назовите денежные единицы России, Китая, США, Европы?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428874"/>
            <a:ext cx="25044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8"/>
            <a:ext cx="2500330" cy="12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142990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Россия – рубль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Китай – юань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США – доллар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Европа – евро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8926" y="1714494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Братья сеяли пшеницу</a:t>
            </a:r>
            <a:endParaRPr lang="ru-RU" sz="2400" b="1" dirty="0"/>
          </a:p>
          <a:p>
            <a:r>
              <a:rPr lang="ru-RU" sz="2400" b="1" dirty="0"/>
              <a:t>Да возили в град-столицу;</a:t>
            </a:r>
            <a:endParaRPr lang="ru-RU" sz="2400" b="1" dirty="0"/>
          </a:p>
          <a:p>
            <a:r>
              <a:rPr lang="ru-RU" sz="2400" b="1" dirty="0"/>
              <a:t>Знать, столица та была</a:t>
            </a:r>
            <a:endParaRPr lang="ru-RU" sz="2400" b="1" dirty="0"/>
          </a:p>
          <a:p>
            <a:r>
              <a:rPr lang="ru-RU" sz="2400" b="1" dirty="0"/>
              <a:t>Недалече от села.</a:t>
            </a:r>
            <a:endParaRPr lang="ru-RU" sz="2400" b="1" dirty="0"/>
          </a:p>
          <a:p>
            <a:r>
              <a:rPr lang="ru-RU" sz="2400" b="1" dirty="0"/>
              <a:t>Там пшеницу продавали,</a:t>
            </a:r>
            <a:endParaRPr lang="ru-RU" sz="2400" b="1" dirty="0"/>
          </a:p>
          <a:p>
            <a:r>
              <a:rPr lang="ru-RU" sz="2400" b="1" dirty="0"/>
              <a:t>Деньги счётом принимали</a:t>
            </a:r>
            <a:endParaRPr lang="ru-RU" sz="2400" b="1" dirty="0"/>
          </a:p>
          <a:p>
            <a:r>
              <a:rPr lang="ru-RU" sz="2400" b="1" dirty="0"/>
              <a:t>И с набитою сумой</a:t>
            </a:r>
            <a:endParaRPr lang="ru-RU" sz="2400" b="1" dirty="0"/>
          </a:p>
          <a:p>
            <a:r>
              <a:rPr lang="ru-RU" sz="2400" b="1" dirty="0" err="1"/>
              <a:t>Возвращалися</a:t>
            </a:r>
            <a:r>
              <a:rPr lang="ru-RU" sz="2400" b="1" dirty="0"/>
              <a:t> домой.</a:t>
            </a:r>
            <a:endParaRPr 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000" b="1" dirty="0">
                <a:solidFill>
                  <a:schemeClr val="tx2">
                    <a:lumMod val="75000"/>
                  </a:schemeClr>
                </a:solidFill>
              </a:rPr>
              <a:t>Из какой сказки взяты </a:t>
            </a:r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</a:rPr>
              <a:t>строки?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</a:rPr>
              <a:t>Время: 30 секунд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71670" y="2071684"/>
            <a:ext cx="6786578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800" b="1" dirty="0" smtClean="0"/>
              <a:t>      Чтобы </a:t>
            </a:r>
            <a:r>
              <a:rPr lang="ru-RU" sz="2800" b="1" dirty="0"/>
              <a:t>продать что-нибудь ненужное, </a:t>
            </a:r>
            <a:r>
              <a:rPr lang="ru-RU" sz="2800" b="1" dirty="0" smtClean="0"/>
              <a:t>нужно сначала </a:t>
            </a:r>
            <a:r>
              <a:rPr lang="ru-RU" sz="2800" b="1" dirty="0"/>
              <a:t>купить что-нибудь ненужное, а у нас денег нет.</a:t>
            </a:r>
            <a:endParaRPr lang="ru-RU" altLang="ru-RU" sz="2800" b="1" dirty="0" smtClean="0"/>
          </a:p>
          <a:p>
            <a:pPr marL="342900" indent="-342900">
              <a:lnSpc>
                <a:spcPct val="150000"/>
              </a:lnSpc>
            </a:pPr>
            <a:endParaRPr lang="ru-RU" sz="28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Из какого мультфильма эта фраза?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</a:rPr>
              <a:t>Время: 30 секунд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57422" y="2000246"/>
            <a:ext cx="6786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Есть железные, есть бумажные </a:t>
            </a:r>
            <a:endParaRPr lang="ru-RU" altLang="ru-RU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Приносим в магазин и там оставляем</a:t>
            </a:r>
            <a:endParaRPr lang="ru-RU" altLang="ru-RU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Без этого не прожить, но это не воздух</a:t>
            </a:r>
            <a:endParaRPr lang="ru-RU" altLang="ru-RU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Не вода, а утекают сквозь пальцы</a:t>
            </a:r>
            <a:endParaRPr lang="ru-RU" altLang="ru-RU" sz="2800" b="1" dirty="0" smtClean="0"/>
          </a:p>
          <a:p>
            <a:pPr marL="342900" indent="-342900">
              <a:lnSpc>
                <a:spcPct val="150000"/>
              </a:lnSpc>
            </a:pPr>
            <a:endParaRPr lang="ru-RU" sz="28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</a:rPr>
              <a:t>Что </a:t>
            </a:r>
            <a:r>
              <a:rPr lang="ru-RU" altLang="ru-RU" sz="4800" b="1" dirty="0">
                <a:solidFill>
                  <a:schemeClr val="tx2">
                    <a:lumMod val="75000"/>
                  </a:schemeClr>
                </a:solidFill>
              </a:rPr>
              <a:t>объединяет эти загадки?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71670" y="2071684"/>
            <a:ext cx="678657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800" b="1" dirty="0" smtClean="0"/>
              <a:t>      Она принесла </a:t>
            </a:r>
            <a:r>
              <a:rPr lang="ru-RU" sz="2800" b="1" dirty="0"/>
              <a:t>деду с бабкой сказочное богатство, но они не смогли им воспользоваться и только плакали?</a:t>
            </a:r>
            <a:endParaRPr lang="ru-RU" sz="28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Назови героиню сказки.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68" y="2285998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/>
              <a:t>1. </a:t>
            </a:r>
            <a:r>
              <a:rPr lang="ru-RU" altLang="ru-RU" sz="2400" b="1" dirty="0" err="1" smtClean="0"/>
              <a:t>Дюймовочка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2. Муха-цокотуха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3. Золушка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4. Алиса </a:t>
            </a:r>
            <a:r>
              <a:rPr lang="ru-RU" altLang="ru-RU" sz="2400" b="1" dirty="0"/>
              <a:t>из страны чудес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Какая сказочная героиня на найденные деньги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организовала чаепитие?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2214560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68" y="2285998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/>
              <a:t>1. </a:t>
            </a:r>
            <a:r>
              <a:rPr lang="ru-RU" altLang="ru-RU" sz="2400" b="1" dirty="0" err="1" smtClean="0"/>
              <a:t>Винни</a:t>
            </a:r>
            <a:r>
              <a:rPr lang="ru-RU" altLang="ru-RU" sz="2400" b="1" dirty="0" smtClean="0"/>
              <a:t> Пуху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2. Буратино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3. Калифу-аисту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4. Белоснежке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Кому посоветовали зарыть денежки на поле чудес в стране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дураков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2214560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ФИНПАУЗА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Проверим себя!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8926" y="1714494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Братья сеяли пшеницу</a:t>
            </a:r>
            <a:endParaRPr lang="ru-RU" sz="2400" b="1" dirty="0"/>
          </a:p>
          <a:p>
            <a:r>
              <a:rPr lang="ru-RU" sz="2400" b="1" dirty="0"/>
              <a:t>Да возили в град-столицу;</a:t>
            </a:r>
            <a:endParaRPr lang="ru-RU" sz="2400" b="1" dirty="0"/>
          </a:p>
          <a:p>
            <a:r>
              <a:rPr lang="ru-RU" sz="2400" b="1" dirty="0"/>
              <a:t>Знать, столица та была</a:t>
            </a:r>
            <a:endParaRPr lang="ru-RU" sz="2400" b="1" dirty="0"/>
          </a:p>
          <a:p>
            <a:r>
              <a:rPr lang="ru-RU" sz="2400" b="1" dirty="0"/>
              <a:t>Недалече от села.</a:t>
            </a:r>
            <a:endParaRPr lang="ru-RU" sz="2400" b="1" dirty="0"/>
          </a:p>
          <a:p>
            <a:r>
              <a:rPr lang="ru-RU" sz="2400" b="1" dirty="0"/>
              <a:t>Там пшеницу продавали,</a:t>
            </a:r>
            <a:endParaRPr lang="ru-RU" sz="2400" b="1" dirty="0"/>
          </a:p>
          <a:p>
            <a:r>
              <a:rPr lang="ru-RU" sz="2400" b="1" dirty="0"/>
              <a:t>Деньги счётом принимали</a:t>
            </a:r>
            <a:endParaRPr lang="ru-RU" sz="2400" b="1" dirty="0"/>
          </a:p>
          <a:p>
            <a:r>
              <a:rPr lang="ru-RU" sz="2400" b="1" dirty="0"/>
              <a:t>И с набитою сумой</a:t>
            </a:r>
            <a:endParaRPr lang="ru-RU" sz="2400" b="1" dirty="0"/>
          </a:p>
          <a:p>
            <a:r>
              <a:rPr lang="ru-RU" sz="2400" b="1" dirty="0" err="1"/>
              <a:t>Возвращалися</a:t>
            </a:r>
            <a:r>
              <a:rPr lang="ru-RU" sz="2400" b="1" dirty="0"/>
              <a:t> домой.</a:t>
            </a:r>
            <a:endParaRPr 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800" b="1" dirty="0">
                <a:solidFill>
                  <a:schemeClr val="tx2">
                    <a:lumMod val="75000"/>
                  </a:schemeClr>
                </a:solidFill>
              </a:rPr>
              <a:t>Из какой сказки взяты </a:t>
            </a:r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</a:rPr>
              <a:t>строки?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КОНЁК-ГОРБУНОК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71670" y="2071684"/>
            <a:ext cx="6786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800" b="1" dirty="0" smtClean="0"/>
              <a:t>       Чтобы </a:t>
            </a:r>
            <a:r>
              <a:rPr lang="ru-RU" sz="2800" b="1" dirty="0"/>
              <a:t>продать что-нибудь ненужное, </a:t>
            </a:r>
            <a:r>
              <a:rPr lang="ru-RU" sz="2800" b="1" dirty="0" smtClean="0"/>
              <a:t>нужно сначала </a:t>
            </a:r>
            <a:r>
              <a:rPr lang="ru-RU" sz="2800" b="1" dirty="0"/>
              <a:t>купить что-нибудь ненужное, а у нас денег нет.</a:t>
            </a:r>
            <a:endParaRPr lang="ru-RU" altLang="ru-RU" sz="2800" b="1" dirty="0" smtClean="0"/>
          </a:p>
          <a:p>
            <a:pPr marL="342900" indent="-342900">
              <a:lnSpc>
                <a:spcPct val="150000"/>
              </a:lnSpc>
            </a:pPr>
            <a:endParaRPr lang="ru-RU" sz="28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Из какого мультфильма эта фраза?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КАНИКУЛЫ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 ПРОСТОКВАШИНО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71670" y="2071684"/>
            <a:ext cx="678657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800" b="1" dirty="0" smtClean="0"/>
              <a:t>      Она принесла </a:t>
            </a:r>
            <a:r>
              <a:rPr lang="ru-RU" sz="2800" b="1" dirty="0"/>
              <a:t>деду с бабкой сказочное богатство, но они не смогли им воспользоваться и только плакали?</a:t>
            </a:r>
            <a:endParaRPr lang="ru-RU" sz="28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Назови героиню сказки.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КУРОЧКА РЯБА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Бумажки</a:t>
            </a:r>
            <a:endParaRPr lang="ru-RU" altLang="ru-RU" sz="32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Наличка</a:t>
            </a:r>
            <a:endParaRPr lang="ru-RU" altLang="ru-RU" sz="32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Купюры</a:t>
            </a:r>
            <a:endParaRPr lang="ru-RU" altLang="ru-RU" sz="32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3200" b="1" dirty="0" smtClean="0"/>
              <a:t>Баксы</a:t>
            </a:r>
            <a:endParaRPr lang="ru-RU" altLang="ru-RU" sz="3200" b="1" dirty="0" smtClean="0"/>
          </a:p>
          <a:p>
            <a:pPr marL="342900" indent="-342900">
              <a:lnSpc>
                <a:spcPct val="150000"/>
              </a:lnSpc>
            </a:pPr>
            <a:endParaRPr lang="ru-RU" sz="32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400" b="1" dirty="0">
                <a:solidFill>
                  <a:schemeClr val="tx2">
                    <a:lumMod val="75000"/>
                  </a:schemeClr>
                </a:solidFill>
              </a:rPr>
              <a:t>Как называются бумажные деньги</a:t>
            </a:r>
            <a: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https://hitrylis.ru/wp-content/uploads/2020/06/1509984516_pereite-na-rybl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43637" y="1687464"/>
            <a:ext cx="3000364" cy="3000364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68" y="2285998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/>
              <a:t>1. </a:t>
            </a:r>
            <a:r>
              <a:rPr lang="ru-RU" altLang="ru-RU" sz="2400" b="1" dirty="0" err="1" smtClean="0"/>
              <a:t>Дюймовочка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2. Муха-цокотуха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3. Золушка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4. Алиса </a:t>
            </a:r>
            <a:r>
              <a:rPr lang="ru-RU" altLang="ru-RU" sz="2400" b="1" dirty="0"/>
              <a:t>из страны чудес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Какая сказочная героиня на найденные деньги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организовала чаепитие?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2214560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МУХА-ЦОКОТУХА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68" y="2285998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/>
              <a:t>1. </a:t>
            </a:r>
            <a:r>
              <a:rPr lang="ru-RU" altLang="ru-RU" sz="2400" b="1" dirty="0" err="1" smtClean="0"/>
              <a:t>Винни</a:t>
            </a:r>
            <a:r>
              <a:rPr lang="ru-RU" altLang="ru-RU" sz="2400" b="1" dirty="0" smtClean="0"/>
              <a:t> Пуху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2. Буратино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3. Калифу-аисту</a:t>
            </a:r>
            <a:endParaRPr lang="ru-RU" altLang="ru-RU" sz="2400" b="1" dirty="0" smtClean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4. Белоснежке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Кому посоветовали зарыть денежки на поле чудес в стране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дураков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2214560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БУРАТИНО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</a:rPr>
              <a:t>Что общего в этих картинках?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1 минута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Пустая банка. векторная иллюстрация стеклянной банке. ручной • наклейки на  стену медицина, ретро, пробка | myloview.r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71670" y="1785932"/>
            <a:ext cx="2143125" cy="2143125"/>
          </a:xfrm>
          <a:prstGeom prst="rect">
            <a:avLst/>
          </a:prstGeom>
          <a:noFill/>
        </p:spPr>
      </p:pic>
      <p:sp>
        <p:nvSpPr>
          <p:cNvPr id="21506" name="AutoShape 2" descr="https://hub.ldpr.ru/media/images/moscow/2d17f6a8d3116157b74c057fe4fbfd70eddc592ca2f3528bedea0b4d96a0b74f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74"/>
            <a:ext cx="4211640" cy="22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/>
              <a:t>1</a:t>
            </a:r>
            <a:r>
              <a:rPr lang="ru-RU" altLang="ru-RU" sz="2400" b="1" dirty="0" smtClean="0"/>
              <a:t>. </a:t>
            </a:r>
            <a:r>
              <a:rPr lang="ru-RU" altLang="ru-RU" sz="2400" b="1" dirty="0"/>
              <a:t>С </a:t>
            </a:r>
            <a:r>
              <a:rPr lang="ru-RU" altLang="ru-RU" sz="2400" b="1" dirty="0" smtClean="0"/>
              <a:t>рождения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2. С </a:t>
            </a:r>
            <a:r>
              <a:rPr lang="ru-RU" altLang="ru-RU" sz="2400" b="1" dirty="0"/>
              <a:t>6-ти </a:t>
            </a:r>
            <a:r>
              <a:rPr lang="ru-RU" altLang="ru-RU" sz="2400" b="1" dirty="0" smtClean="0"/>
              <a:t>лет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3. С </a:t>
            </a:r>
            <a:r>
              <a:rPr lang="ru-RU" altLang="ru-RU" sz="2400" b="1" dirty="0"/>
              <a:t>14 </a:t>
            </a:r>
            <a:r>
              <a:rPr lang="ru-RU" altLang="ru-RU" sz="2400" b="1" dirty="0" smtClean="0"/>
              <a:t>лет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4. С </a:t>
            </a:r>
            <a:r>
              <a:rPr lang="ru-RU" altLang="ru-RU" sz="2400" b="1" dirty="0"/>
              <a:t>18 лет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С какого возраста можно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оформить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банковскую карту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72066" y="2285998"/>
            <a:ext cx="3697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57950" y="3286130"/>
            <a:ext cx="2500330" cy="133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/>
              <a:t>Маше родители оформили банковскую карту. Подруга попросила дать карту на время, попользоваться. </a:t>
            </a:r>
            <a:endParaRPr lang="ru-RU" altLang="ru-RU" sz="2400" b="1" dirty="0" smtClean="0"/>
          </a:p>
          <a:p>
            <a:endParaRPr lang="ru-RU" altLang="ru-RU" sz="2400" b="1" dirty="0"/>
          </a:p>
          <a:p>
            <a:r>
              <a:rPr lang="ru-RU" altLang="ru-RU" sz="2400" b="1" dirty="0"/>
              <a:t>Как надо поступить Маше?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Разбираемся в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ситуации.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/>
              <a:t>Напишите не менее 3 источников дохода в семье.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Откуда в семье берутся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деньги?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1 минута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"/>
          <a:srcRect t="3091"/>
          <a:stretch>
            <a:fillRect/>
          </a:stretch>
        </p:blipFill>
        <p:spPr bwMode="auto">
          <a:xfrm>
            <a:off x="4143372" y="2571750"/>
            <a:ext cx="4500594" cy="223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8926" y="1643056"/>
            <a:ext cx="57150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2400" b="1" dirty="0"/>
              <a:t>1. Коммунальные платежи;</a:t>
            </a:r>
            <a:endParaRPr lang="ru-RU" altLang="ru-RU" sz="2400" b="1" dirty="0"/>
          </a:p>
          <a:p>
            <a:pPr>
              <a:defRPr/>
            </a:pPr>
            <a:r>
              <a:rPr lang="ru-RU" altLang="ru-RU" sz="2400" b="1" dirty="0"/>
              <a:t>2. Покупка </a:t>
            </a:r>
            <a:r>
              <a:rPr lang="ru-RU" altLang="ru-RU" sz="2400" b="1" dirty="0" err="1"/>
              <a:t>Айфона</a:t>
            </a:r>
            <a:r>
              <a:rPr lang="ru-RU" altLang="ru-RU" sz="2400" b="1" dirty="0"/>
              <a:t> последней модели;</a:t>
            </a:r>
            <a:endParaRPr lang="ru-RU" altLang="ru-RU" sz="2400" b="1" dirty="0"/>
          </a:p>
          <a:p>
            <a:pPr>
              <a:defRPr/>
            </a:pPr>
            <a:r>
              <a:rPr lang="ru-RU" altLang="ru-RU" sz="2400" b="1" dirty="0"/>
              <a:t>3</a:t>
            </a:r>
            <a:r>
              <a:rPr lang="ru-RU" altLang="ru-RU" sz="2400" b="1" dirty="0" smtClean="0"/>
              <a:t>. </a:t>
            </a:r>
            <a:r>
              <a:rPr lang="ru-RU" altLang="ru-RU" sz="2400" b="1" dirty="0"/>
              <a:t>Покупка </a:t>
            </a:r>
            <a:r>
              <a:rPr lang="ru-RU" altLang="ru-RU" sz="2400" b="1" dirty="0" smtClean="0"/>
              <a:t>второго автомобиля;</a:t>
            </a:r>
            <a:endParaRPr lang="ru-RU" altLang="ru-RU" sz="2400" b="1" dirty="0"/>
          </a:p>
          <a:p>
            <a:pPr>
              <a:defRPr/>
            </a:pPr>
            <a:r>
              <a:rPr lang="ru-RU" altLang="ru-RU" sz="2400" b="1" dirty="0" smtClean="0"/>
              <a:t>4. </a:t>
            </a:r>
            <a:r>
              <a:rPr lang="ru-RU" altLang="ru-RU" sz="2400" b="1" dirty="0"/>
              <a:t>Налоги; </a:t>
            </a:r>
            <a:endParaRPr lang="ru-RU" altLang="ru-RU" sz="2400" b="1" dirty="0"/>
          </a:p>
          <a:p>
            <a:pPr>
              <a:defRPr/>
            </a:pPr>
            <a:r>
              <a:rPr lang="ru-RU" altLang="ru-RU" sz="2400" b="1" dirty="0" smtClean="0"/>
              <a:t>5. Поездка в аквапарк;</a:t>
            </a:r>
            <a:endParaRPr lang="ru-RU" altLang="ru-RU" sz="2400" b="1" dirty="0"/>
          </a:p>
          <a:p>
            <a:pPr>
              <a:defRPr/>
            </a:pPr>
            <a:r>
              <a:rPr lang="ru-RU" altLang="ru-RU" sz="2400" b="1" dirty="0" smtClean="0"/>
              <a:t>6. </a:t>
            </a:r>
            <a:r>
              <a:rPr lang="ru-RU" altLang="ru-RU" sz="2400" b="1" dirty="0"/>
              <a:t>Расходы на питание; </a:t>
            </a:r>
            <a:endParaRPr lang="ru-RU" altLang="ru-RU" sz="2400" b="1" dirty="0" smtClean="0"/>
          </a:p>
          <a:p>
            <a:pPr>
              <a:defRPr/>
            </a:pPr>
            <a:r>
              <a:rPr lang="ru-RU" altLang="ru-RU" sz="2400" b="1" dirty="0" smtClean="0"/>
              <a:t>7. Новая приставка </a:t>
            </a:r>
            <a:r>
              <a:rPr lang="ru-RU" altLang="ru-RU" sz="2400" b="1" dirty="0" err="1" smtClean="0"/>
              <a:t>Плейстейшн</a:t>
            </a:r>
            <a:r>
              <a:rPr lang="ru-RU" altLang="ru-RU" sz="2400" b="1" dirty="0" smtClean="0"/>
              <a:t>.</a:t>
            </a:r>
            <a:endParaRPr lang="ru-RU" altLang="ru-RU" sz="2400" b="1" dirty="0" smtClean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Какие расходы семьи  относятся к обязательным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1 минута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ФИНПАУЗА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Проверим себя!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Какой финансовый термин зашифрован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Объект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92092" y="1857370"/>
            <a:ext cx="5411543" cy="29210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1 минута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</a:rPr>
              <a:t>Что общего в этих картинках?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Пустая банка. векторная иллюстрация стеклянной банке. ручной • наклейки на  стену медицина, ретро, пробка | myloview.r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71670" y="1785932"/>
            <a:ext cx="2143125" cy="2143125"/>
          </a:xfrm>
          <a:prstGeom prst="rect">
            <a:avLst/>
          </a:prstGeom>
          <a:noFill/>
        </p:spPr>
      </p:pic>
      <p:sp>
        <p:nvSpPr>
          <p:cNvPr id="21506" name="AutoShape 2" descr="https://hub.ldpr.ru/media/images/moscow/2d17f6a8d3116157b74c057fe4fbfd70eddc592ca2f3528bedea0b4d96a0b74f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74"/>
            <a:ext cx="4211640" cy="22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Пустая банка. векторная иллюстрация стеклянной банке. ручной • наклейки на  стену медицина, ретро, пробка | myloview.ru"/>
          <p:cNvPicPr>
            <a:picLocks noChangeAspect="1" noChangeArrowheads="1"/>
          </p:cNvPicPr>
          <p:nvPr/>
        </p:nvPicPr>
        <p:blipFill>
          <a:blip r:embed="rId1"/>
          <a:srcRect l="15787"/>
          <a:stretch>
            <a:fillRect/>
          </a:stretch>
        </p:blipFill>
        <p:spPr>
          <a:xfrm>
            <a:off x="7786678" y="928676"/>
            <a:ext cx="1357322" cy="16117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14"/>
            <a:ext cx="7572428" cy="514356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СБЕРЕЖЕНИЕ.</a:t>
            </a:r>
            <a:endParaRPr lang="ru-RU" alt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банке и банке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можно сохранить деньги. Но </a:t>
            </a: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в первом случае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они </a:t>
            </a: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не приносят доход, в хранение денег  на счету в банке приносит доход в виде процентов. 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000510"/>
            <a:ext cx="1643074" cy="88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/>
              <a:t>1</a:t>
            </a:r>
            <a:r>
              <a:rPr lang="ru-RU" altLang="ru-RU" sz="2400" b="1" dirty="0" smtClean="0"/>
              <a:t>. </a:t>
            </a:r>
            <a:r>
              <a:rPr lang="ru-RU" altLang="ru-RU" sz="2400" b="1" dirty="0"/>
              <a:t>С </a:t>
            </a:r>
            <a:r>
              <a:rPr lang="ru-RU" altLang="ru-RU" sz="2400" b="1" dirty="0" smtClean="0"/>
              <a:t>рождения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2. С </a:t>
            </a:r>
            <a:r>
              <a:rPr lang="ru-RU" altLang="ru-RU" sz="2400" b="1" dirty="0"/>
              <a:t>6-ти </a:t>
            </a:r>
            <a:r>
              <a:rPr lang="ru-RU" altLang="ru-RU" sz="2400" b="1" dirty="0" smtClean="0"/>
              <a:t>лет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3. С </a:t>
            </a:r>
            <a:r>
              <a:rPr lang="ru-RU" altLang="ru-RU" sz="2400" b="1" dirty="0"/>
              <a:t>14 </a:t>
            </a:r>
            <a:r>
              <a:rPr lang="ru-RU" altLang="ru-RU" sz="2400" b="1" dirty="0" smtClean="0"/>
              <a:t>лет</a:t>
            </a:r>
            <a:endParaRPr lang="ru-RU" altLang="ru-RU" sz="2400" b="1" dirty="0"/>
          </a:p>
          <a:p>
            <a:pPr>
              <a:lnSpc>
                <a:spcPct val="150000"/>
              </a:lnSpc>
            </a:pPr>
            <a:r>
              <a:rPr lang="ru-RU" altLang="ru-RU" sz="2400" b="1" dirty="0" smtClean="0"/>
              <a:t>4. С </a:t>
            </a:r>
            <a:r>
              <a:rPr lang="ru-RU" altLang="ru-RU" sz="2400" b="1" dirty="0"/>
              <a:t>18 лет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С какого возраста можно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оформить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банковскую карту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142990"/>
            <a:ext cx="8286808" cy="514356"/>
          </a:xfrm>
        </p:spPr>
        <p:txBody>
          <a:bodyPr>
            <a:noAutofit/>
          </a:bodyPr>
          <a:lstStyle/>
          <a:p>
            <a:pPr algn="just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6 лет. Пока у ребенка нет паспорта, оформить ему карточку могут только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родители. </a:t>
            </a: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Кроме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того, пока человеку не исполнится 14 лет, на его имя нельзя открывать счет. </a:t>
            </a: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Поэтому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банки выпускают для детей дополнитель-ную карточку, привязанную к счету родителя, но имеющую его фамилию и имя. 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/>
              <a:t>Маше родители оформили банковскую карту. Подруга попросила дать карту на время, попользоваться. </a:t>
            </a:r>
            <a:endParaRPr lang="ru-RU" altLang="ru-RU" sz="2400" b="1" dirty="0" smtClean="0"/>
          </a:p>
          <a:p>
            <a:endParaRPr lang="ru-RU" altLang="ru-RU" sz="2400" b="1" dirty="0"/>
          </a:p>
          <a:p>
            <a:r>
              <a:rPr lang="ru-RU" altLang="ru-RU" sz="2400" b="1" dirty="0"/>
              <a:t>Как надо поступить Маше?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Разбираемся в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ситуации.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304"/>
            <a:ext cx="8429684" cy="514356"/>
          </a:xfrm>
        </p:spPr>
        <p:txBody>
          <a:bodyPr>
            <a:noAutofit/>
          </a:bodyPr>
          <a:lstStyle/>
          <a:p>
            <a:pPr algn="just"/>
            <a:r>
              <a:rPr lang="ru-RU" altLang="ru-RU" sz="4400" b="1" dirty="0">
                <a:solidFill>
                  <a:schemeClr val="tx2">
                    <a:lumMod val="75000"/>
                  </a:schemeClr>
                </a:solidFill>
              </a:rPr>
              <a:t>Нельзя передавать карту, личные данные с карты посторонним людям, даже лучшим подругам или друзьям. </a:t>
            </a:r>
            <a:endParaRPr lang="ru-RU" alt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64305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/>
              <a:t>Напишите не менее 3 источников дохода в семье.</a:t>
            </a:r>
            <a:endParaRPr lang="ru-RU" alt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Откуда в семье берутся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деньги?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142990"/>
            <a:ext cx="6500858" cy="514356"/>
          </a:xfrm>
        </p:spPr>
        <p:txBody>
          <a:bodyPr>
            <a:noAutofit/>
          </a:bodyPr>
          <a:lstStyle/>
          <a:p>
            <a:pPr marL="0" lvl="4" algn="just">
              <a:defRPr/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</a:rPr>
              <a:t>1. Заработная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</a:rPr>
              <a:t>плата;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2. Пенсия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3. Стипендия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4. Выигрыш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в лотерею;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5. Проценты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от вклада в банке;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6. Сдача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жилья в аренду.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8926" y="1643056"/>
            <a:ext cx="57150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2400" b="1" dirty="0"/>
              <a:t>1. Коммунальные платежи;</a:t>
            </a:r>
            <a:endParaRPr lang="ru-RU" altLang="ru-RU" sz="2400" b="1" dirty="0"/>
          </a:p>
          <a:p>
            <a:pPr>
              <a:defRPr/>
            </a:pPr>
            <a:r>
              <a:rPr lang="ru-RU" altLang="ru-RU" sz="2400" b="1" dirty="0" smtClean="0">
                <a:solidFill>
                  <a:schemeClr val="bg1">
                    <a:lumMod val="85000"/>
                  </a:schemeClr>
                </a:solidFill>
              </a:rPr>
              <a:t>2. Покупка </a:t>
            </a:r>
            <a:r>
              <a:rPr lang="ru-RU" alt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Айфона</a:t>
            </a:r>
            <a:r>
              <a:rPr lang="ru-RU" altLang="ru-RU" sz="2400" b="1" dirty="0" smtClean="0">
                <a:solidFill>
                  <a:schemeClr val="bg1">
                    <a:lumMod val="85000"/>
                  </a:schemeClr>
                </a:solidFill>
              </a:rPr>
              <a:t> последней модели;</a:t>
            </a:r>
            <a:endParaRPr lang="ru-RU" altLang="ru-RU" sz="24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ru-RU" altLang="ru-RU" sz="24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ru-RU" altLang="ru-RU" sz="2400" b="1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ru-RU" altLang="ru-RU" sz="2400" b="1" dirty="0">
                <a:solidFill>
                  <a:schemeClr val="bg1">
                    <a:lumMod val="85000"/>
                  </a:schemeClr>
                </a:solidFill>
              </a:rPr>
              <a:t>Покупка </a:t>
            </a:r>
            <a:r>
              <a:rPr lang="ru-RU" altLang="ru-RU" sz="2400" b="1" dirty="0" smtClean="0">
                <a:solidFill>
                  <a:schemeClr val="bg1">
                    <a:lumMod val="85000"/>
                  </a:schemeClr>
                </a:solidFill>
              </a:rPr>
              <a:t>второго автомобиля;</a:t>
            </a:r>
            <a:endParaRPr lang="ru-RU" altLang="ru-RU" sz="24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ru-RU" altLang="ru-RU" sz="2400" b="1" dirty="0" smtClean="0"/>
              <a:t>4. </a:t>
            </a:r>
            <a:r>
              <a:rPr lang="ru-RU" altLang="ru-RU" sz="2400" b="1" dirty="0"/>
              <a:t>Налоги; </a:t>
            </a:r>
            <a:endParaRPr lang="ru-RU" altLang="ru-RU" sz="2400" b="1" dirty="0"/>
          </a:p>
          <a:p>
            <a:pPr>
              <a:defRPr/>
            </a:pPr>
            <a:r>
              <a:rPr lang="ru-RU" altLang="ru-RU" sz="2400" b="1" dirty="0" smtClean="0">
                <a:solidFill>
                  <a:schemeClr val="bg1">
                    <a:lumMod val="85000"/>
                  </a:schemeClr>
                </a:solidFill>
              </a:rPr>
              <a:t>5. Поездка в аквапарк;</a:t>
            </a:r>
            <a:endParaRPr lang="ru-RU" altLang="ru-RU" sz="24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ru-RU" altLang="ru-RU" sz="2400" b="1" dirty="0" smtClean="0"/>
              <a:t>6. </a:t>
            </a:r>
            <a:r>
              <a:rPr lang="ru-RU" altLang="ru-RU" sz="2400" b="1" dirty="0"/>
              <a:t>Расходы на питание; </a:t>
            </a:r>
            <a:endParaRPr lang="ru-RU" altLang="ru-RU" sz="2400" b="1" dirty="0" smtClean="0"/>
          </a:p>
          <a:p>
            <a:pPr>
              <a:defRPr/>
            </a:pPr>
            <a:r>
              <a:rPr lang="ru-RU" altLang="ru-RU" sz="2400" b="1" dirty="0" smtClean="0">
                <a:solidFill>
                  <a:schemeClr val="bg1">
                    <a:lumMod val="85000"/>
                  </a:schemeClr>
                </a:solidFill>
              </a:rPr>
              <a:t>7. Новая приставка </a:t>
            </a:r>
            <a:r>
              <a:rPr lang="ru-RU" alt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Плейстейшн</a:t>
            </a:r>
            <a:r>
              <a:rPr lang="ru-RU" altLang="ru-RU" sz="24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altLang="ru-RU" sz="24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Какие расходы семьи  относятся к обязательным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Вы видите график дохода в одной семье. </a:t>
            </a:r>
            <a:endParaRPr lang="ru-RU" alt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06" name="AutoShape 2" descr="https://hub.ldpr.ru/media/images/moscow/2d17f6a8d3116157b74c057fe4fbfd70eddc592ca2f3528bedea0b4d96a0b74f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3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143108" y="1571618"/>
            <a:ext cx="492922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60" y="1714494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Правила поведения в общественных местах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err="1" smtClean="0"/>
              <a:t>Пин-код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Номер карты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Секретное слово</a:t>
            </a:r>
            <a:endParaRPr lang="ru-RU" altLang="ru-RU" sz="2400" b="1" dirty="0" smtClean="0"/>
          </a:p>
          <a:p>
            <a:pPr marL="342900" indent="-342900"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Что должен знать человек, чтобы воспользоваться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банкоматом?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s://renrus.ru/wp-content/uploads/2018/10/3bankomat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86348" y="2571750"/>
            <a:ext cx="385765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В каком месяце доход семьи был самым высоким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В каком месяце доход семьи был самым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низким?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В каком месяце доход семьи был выше: в июле или в октябре?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Что можно сказать про доход семьи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апреле или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августе?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30 секунд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Предположите, почему в декабре был самый высокий доход?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1 минута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ФИНПАУЗА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Проверим себя!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В каком месяце доход семьи был самым высоким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 ДЕКАБРЕ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В каком месяце доход семьи был самым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низким?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2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 МАЕ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6248" y="3286130"/>
            <a:ext cx="226142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00444"/>
            <a:ext cx="21557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60" y="1714494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Доллар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Евро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Рубль</a:t>
            </a:r>
            <a:endParaRPr lang="ru-RU" altLang="ru-RU" sz="24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400" b="1" dirty="0" smtClean="0"/>
              <a:t>Юань</a:t>
            </a:r>
            <a:endParaRPr lang="ru-RU" altLang="ru-RU" sz="2400" b="1" dirty="0" smtClean="0"/>
          </a:p>
          <a:p>
            <a:pPr marL="342900" indent="-342900"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Назовите денежные единицы России, Китая, США, Европы?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Время: 1 минута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428874"/>
            <a:ext cx="25044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8"/>
            <a:ext cx="2500330" cy="12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В каком месяце доход семьи был выше: в июле или в октябре?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ОКТЯБРЬ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Что можно сказать про доход семьи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в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апреле или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в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августе?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ОДИНАКОВЫЙ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Предположите, почему в декабре был самый высокий доход?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/>
          <p:cNvPicPr/>
          <p:nvPr/>
        </p:nvPicPr>
        <p:blipFill>
          <a:blip r:embed="rId1"/>
          <a:srcRect l="4334"/>
          <a:stretch>
            <a:fillRect/>
          </a:stretch>
        </p:blipFill>
        <p:spPr>
          <a:xfrm>
            <a:off x="2428860" y="1428742"/>
            <a:ext cx="596515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42"/>
            <a:ext cx="8643998" cy="871546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 декабре по итогам года на работе выплачивают премии.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Также можно получить к Новому году подарок в виде денег.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5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52"/>
            <a:ext cx="9144000" cy="5143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Заполняем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таблицу. </a:t>
            </a:r>
            <a:endParaRPr lang="ru-RU" alt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Выберите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основные виды продуктов </a:t>
            </a:r>
            <a:endParaRPr lang="ru-RU" alt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продовольственной корзины </a:t>
            </a:r>
            <a:endParaRPr lang="ru-RU" alt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вашей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семьи на месяц. 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8" name="AutoShape 2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0" name="AutoShape 4" descr="https://top-fon.com/uploads/posts/2023-01/1674625896_top-fon-com-p-fon-dlya-prezentatsii-dollari-19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9462" name="AutoShape 6" descr="https://w.forfun.com/fetch/d1/d1f9d0e4e1f7bc082fada3cffc96abd0.jpe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Подзаголовок 2"/>
          <p:cNvSpPr txBox="1"/>
          <p:nvPr/>
        </p:nvSpPr>
        <p:spPr>
          <a:xfrm>
            <a:off x="0" y="1928808"/>
            <a:ext cx="9144000" cy="514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ИГРУ!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Использованные ресурсы: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0000"/>
          </a:bodyPr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https://xn--80apaohbc3aw9e.xn--p1ai/materials/kviz-po-finansovoj-gramotnosti-znatok-finzozh-dlya-starsheklassnikov/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https://nsportal.ru/nachalnaya-shkola/raznoe/2021/12/03/igra-viktorina-znatoki-finansovoy-gramotnosti-2-3-klass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https://multiurok.ru/files/igra-viktorina-znatoki-finansovoi-gramotnosti-dlia.html?ysclid=lwq6ddvy137490564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https://vk.com/wall-218771369_561?ysclid=lwq6dw4ihn675960104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https://view.officeapps.live.com/op/view.aspx?src=https%3A%2F%2Fxn--j1ahfl.xn--p1ai%2Fdata%2Ffiles%2Fe1635149198.ppt&amp;wdOrigin=BROWSELINK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https://drive.google.com/file/d/11O8lKooCOS46SFp9aAkLGLOUfF8TE_MX/view?pli=1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https://infourok.ru/user/1307513/blog/intellektualno-razvlekatelnaya-igra-fin-kviz-293478.html?ysclid=lwq8i497gc102486766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ФИНПАУЗА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Проверим себя!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57422" y="2000246"/>
            <a:ext cx="6786578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Есть железные, есть бумажные </a:t>
            </a:r>
            <a:endParaRPr lang="ru-RU" altLang="ru-RU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Приносим в магазин и там оставляем</a:t>
            </a:r>
            <a:endParaRPr lang="ru-RU" altLang="ru-RU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Без этого не прожить, но это не воздух</a:t>
            </a:r>
            <a:endParaRPr lang="ru-RU" altLang="ru-RU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2800" b="1" dirty="0" smtClean="0"/>
              <a:t>Не вода, а утекают сквозь пальцы</a:t>
            </a:r>
            <a:endParaRPr lang="ru-RU" altLang="ru-RU" sz="2800" b="1" dirty="0" smtClean="0"/>
          </a:p>
          <a:p>
            <a:pPr marL="342900" indent="-342900">
              <a:lnSpc>
                <a:spcPct val="150000"/>
              </a:lnSpc>
            </a:pPr>
            <a:endParaRPr lang="ru-RU" sz="2800" b="1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6"/>
            <a:ext cx="9144000" cy="5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</a:rPr>
              <a:t>Что </a:t>
            </a:r>
            <a:r>
              <a:rPr lang="ru-RU" altLang="ru-RU" sz="4800" b="1" dirty="0">
                <a:solidFill>
                  <a:schemeClr val="tx2">
                    <a:lumMod val="75000"/>
                  </a:schemeClr>
                </a:solidFill>
              </a:rPr>
              <a:t>объединяет эти загадки?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714494"/>
            <a:ext cx="22145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 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72"/>
            <a:ext cx="9144000" cy="571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 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94"/>
            <a:ext cx="6400800" cy="514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ДЕНЬГИ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6" name="AutoShape 4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top-fon.com/uploads/posts/2023-02/1675489194_top-fon-com-p-fon-dlya-prezentatsii-finansovaya-gramotno-53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7095</Words>
  <Application>WPS Presentation</Application>
  <PresentationFormat>Экран (16:9)</PresentationFormat>
  <Paragraphs>586</Paragraphs>
  <Slides>68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5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КВИЗ по финансовой грамотности для 3 класса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1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2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3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4</vt:lpstr>
      <vt:lpstr>ТУР 5</vt:lpstr>
      <vt:lpstr>PowerPoint 演示文稿</vt:lpstr>
      <vt:lpstr>Использованные ресурсы:</vt:lpstr>
    </vt:vector>
  </TitlesOfParts>
  <Company>ADMIN7.RU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по финансовой грамотности</dc:title>
  <dc:creator>Torrent</dc:creator>
  <cp:lastModifiedBy>Zezya</cp:lastModifiedBy>
  <cp:revision>81</cp:revision>
  <dcterms:created xsi:type="dcterms:W3CDTF">2024-02-28T15:55:00Z</dcterms:created>
  <dcterms:modified xsi:type="dcterms:W3CDTF">2024-05-28T10:46:15Z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27EF36B4C76A4D3ABE674E7EC48DFCF5_12</vt:lpwstr>
  </property>
  <property fmtid="{D5CDD505-2E9C-101B-9397-08002B2CF9AE}" pid="3" name="KSOProductBuildVer">
    <vt:lpwstr>1049-12.2.0.16909</vt:lpwstr>
  </property>
</Properties>
</file>