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3"/>
  </p:notesMasterIdLst>
  <p:sldIdLst>
    <p:sldId id="294" r:id="rId2"/>
    <p:sldId id="259" r:id="rId3"/>
    <p:sldId id="324" r:id="rId4"/>
    <p:sldId id="261" r:id="rId5"/>
    <p:sldId id="299" r:id="rId6"/>
    <p:sldId id="300" r:id="rId7"/>
    <p:sldId id="301" r:id="rId8"/>
    <p:sldId id="302" r:id="rId9"/>
    <p:sldId id="303" r:id="rId10"/>
    <p:sldId id="326" r:id="rId11"/>
    <p:sldId id="258" r:id="rId12"/>
    <p:sldId id="304" r:id="rId13"/>
    <p:sldId id="305" r:id="rId14"/>
    <p:sldId id="306" r:id="rId15"/>
    <p:sldId id="307" r:id="rId16"/>
    <p:sldId id="308" r:id="rId17"/>
    <p:sldId id="327" r:id="rId18"/>
    <p:sldId id="265" r:id="rId19"/>
    <p:sldId id="309" r:id="rId20"/>
    <p:sldId id="310" r:id="rId21"/>
    <p:sldId id="311" r:id="rId22"/>
    <p:sldId id="312" r:id="rId23"/>
    <p:sldId id="313" r:id="rId24"/>
    <p:sldId id="267" r:id="rId25"/>
    <p:sldId id="287" r:id="rId26"/>
    <p:sldId id="288" r:id="rId27"/>
    <p:sldId id="328" r:id="rId28"/>
    <p:sldId id="286" r:id="rId29"/>
    <p:sldId id="314" r:id="rId30"/>
    <p:sldId id="315" r:id="rId31"/>
    <p:sldId id="316" r:id="rId32"/>
    <p:sldId id="317" r:id="rId33"/>
    <p:sldId id="318" r:id="rId34"/>
    <p:sldId id="329" r:id="rId35"/>
    <p:sldId id="276" r:id="rId36"/>
    <p:sldId id="319" r:id="rId37"/>
    <p:sldId id="321" r:id="rId38"/>
    <p:sldId id="322" r:id="rId39"/>
    <p:sldId id="320" r:id="rId40"/>
    <p:sldId id="323" r:id="rId41"/>
    <p:sldId id="291" r:id="rId4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619D"/>
    <a:srgbClr val="70351E"/>
    <a:srgbClr val="DAA4C7"/>
    <a:srgbClr val="173E49"/>
    <a:srgbClr val="315959"/>
    <a:srgbClr val="235F6F"/>
    <a:srgbClr val="EEB500"/>
    <a:srgbClr val="84485F"/>
    <a:srgbClr val="4E6066"/>
    <a:srgbClr val="657C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713" autoAdjust="0"/>
  </p:normalViewPr>
  <p:slideViewPr>
    <p:cSldViewPr>
      <p:cViewPr varScale="1">
        <p:scale>
          <a:sx n="94" d="100"/>
          <a:sy n="94" d="100"/>
        </p:scale>
        <p:origin x="-87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255EB-4898-4D8A-80B4-E01C441645D8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262C1-FFFD-4BC5-B5CB-0F56938AE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262C1-FFFD-4BC5-B5CB-0F56938AE59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262C1-FFFD-4BC5-B5CB-0F56938AE59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262C1-FFFD-4BC5-B5CB-0F56938AE59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262C1-FFFD-4BC5-B5CB-0F56938AE598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262C1-FFFD-4BC5-B5CB-0F56938AE59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262C1-FFFD-4BC5-B5CB-0F56938AE598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262C1-FFFD-4BC5-B5CB-0F56938AE598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4DA7-97C6-47A3-98C2-D6C67473D87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3C3-12CB-4554-853E-B9AA8286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4DA7-97C6-47A3-98C2-D6C67473D87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3C3-12CB-4554-853E-B9AA8286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4DA7-97C6-47A3-98C2-D6C67473D87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3C3-12CB-4554-853E-B9AA8286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4DA7-97C6-47A3-98C2-D6C67473D87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3C3-12CB-4554-853E-B9AA8286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4DA7-97C6-47A3-98C2-D6C67473D87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3C3-12CB-4554-853E-B9AA8286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4DA7-97C6-47A3-98C2-D6C67473D87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3C3-12CB-4554-853E-B9AA8286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4DA7-97C6-47A3-98C2-D6C67473D87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3C3-12CB-4554-853E-B9AA8286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4DA7-97C6-47A3-98C2-D6C67473D87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3C3-12CB-4554-853E-B9AA8286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4DA7-97C6-47A3-98C2-D6C67473D87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3C3-12CB-4554-853E-B9AA8286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4DA7-97C6-47A3-98C2-D6C67473D87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3C3-12CB-4554-853E-B9AA8286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4DA7-97C6-47A3-98C2-D6C67473D87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3C3-12CB-4554-853E-B9AA8286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94DA7-97C6-47A3-98C2-D6C67473D87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83C3-12CB-4554-853E-B9AA8286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428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Педагогическая мастерская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42924"/>
            <a:ext cx="9144000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Эффективные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приёмы работы и организации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внеурочных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занятий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по смысловому чтению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429256" y="2857502"/>
            <a:ext cx="371474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Подготовила: учитель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начальных классов МОУ сш №6,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Кириллова Е.В.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4786328"/>
            <a:ext cx="9144000" cy="3571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г.Переславль-Залесский, 2022 г.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 descr="https://ds234.centerstart.ru/sites/ds234.centerstart.ru/files/archive/img/%D0%B4%D0%B5%D1%82%D0%B8%20%D1%87%D0%B8%D1%82%D0%B0%D1%8E%D1%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643059"/>
            <a:ext cx="3354736" cy="1949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428610"/>
            <a:ext cx="8858312" cy="428628"/>
          </a:xfrm>
          <a:prstGeom prst="roundRect">
            <a:avLst/>
          </a:prstGeom>
          <a:solidFill>
            <a:srgbClr val="84485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90"/>
            <a:ext cx="1714512" cy="6429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1142990"/>
            <a:ext cx="1714512" cy="642942"/>
          </a:xfrm>
          <a:prstGeom prst="rect">
            <a:avLst/>
          </a:prstGeom>
          <a:solidFill>
            <a:srgbClr val="70351E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1142990"/>
            <a:ext cx="1714512" cy="6429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1142990"/>
            <a:ext cx="1714512" cy="6429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86644" y="1142990"/>
            <a:ext cx="1714512" cy="642942"/>
          </a:xfrm>
          <a:prstGeom prst="rect">
            <a:avLst/>
          </a:prstGeom>
          <a:solidFill>
            <a:srgbClr val="DAA4C7"/>
          </a:solidFill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1928808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071670" y="1928808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57620" y="1928808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643570" y="1928808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928808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429520" y="2500312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429520" y="3071816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429520" y="3643320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429520" y="4214824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3571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Структура внеурочного занятия по смысловому чтению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55" name="Прямая со стрелкой 54"/>
          <p:cNvCxnSpPr>
            <a:endCxn id="5" idx="0"/>
          </p:cNvCxnSpPr>
          <p:nvPr/>
        </p:nvCxnSpPr>
        <p:spPr>
          <a:xfrm rot="10800000" flipV="1">
            <a:off x="1000100" y="857238"/>
            <a:ext cx="1428760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 flipV="1">
            <a:off x="2786050" y="857238"/>
            <a:ext cx="785818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" idx="2"/>
            <a:endCxn id="16" idx="0"/>
          </p:cNvCxnSpPr>
          <p:nvPr/>
        </p:nvCxnSpPr>
        <p:spPr>
          <a:xfrm rot="5400000">
            <a:off x="4429124" y="1000114"/>
            <a:ext cx="285752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17" idx="0"/>
          </p:cNvCxnSpPr>
          <p:nvPr/>
        </p:nvCxnSpPr>
        <p:spPr>
          <a:xfrm>
            <a:off x="5500694" y="857238"/>
            <a:ext cx="857256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18" idx="0"/>
          </p:cNvCxnSpPr>
          <p:nvPr/>
        </p:nvCxnSpPr>
        <p:spPr>
          <a:xfrm>
            <a:off x="6643702" y="857238"/>
            <a:ext cx="1500198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42844" y="128586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Скорочтение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28794" y="1142990"/>
            <a:ext cx="1714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Выразительное чтение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14744" y="114299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со словом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00694" y="1142990"/>
            <a:ext cx="1714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Работа с предложением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86644" y="114299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 текстом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5720" y="2571750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Тест Струпа</a:t>
            </a:r>
            <a:endParaRPr lang="ru-RU" sz="1300" dirty="0"/>
          </a:p>
        </p:txBody>
      </p:sp>
      <p:sp>
        <p:nvSpPr>
          <p:cNvPr id="79" name="TextBox 78"/>
          <p:cNvSpPr txBox="1"/>
          <p:nvPr/>
        </p:nvSpPr>
        <p:spPr>
          <a:xfrm>
            <a:off x="285720" y="3143254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Лишние буквы</a:t>
            </a:r>
            <a:endParaRPr lang="ru-RU" sz="1300" dirty="0"/>
          </a:p>
        </p:txBody>
      </p:sp>
      <p:sp>
        <p:nvSpPr>
          <p:cNvPr id="81" name="TextBox 80"/>
          <p:cNvSpPr txBox="1"/>
          <p:nvPr/>
        </p:nvSpPr>
        <p:spPr>
          <a:xfrm>
            <a:off x="285720" y="428626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Алфавит</a:t>
            </a:r>
            <a:endParaRPr lang="ru-RU" sz="1300" dirty="0"/>
          </a:p>
        </p:txBody>
      </p:sp>
      <p:sp>
        <p:nvSpPr>
          <p:cNvPr id="82" name="TextBox 81"/>
          <p:cNvSpPr txBox="1"/>
          <p:nvPr/>
        </p:nvSpPr>
        <p:spPr>
          <a:xfrm>
            <a:off x="285720" y="2000246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Пол-арбуза</a:t>
            </a:r>
            <a:endParaRPr lang="ru-RU" sz="1300" dirty="0"/>
          </a:p>
        </p:txBody>
      </p:sp>
      <p:sp>
        <p:nvSpPr>
          <p:cNvPr id="83" name="TextBox 82"/>
          <p:cNvSpPr txBox="1"/>
          <p:nvPr/>
        </p:nvSpPr>
        <p:spPr>
          <a:xfrm>
            <a:off x="2071670" y="1928808"/>
            <a:ext cx="13573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Разноголосое чтение</a:t>
            </a:r>
            <a:endParaRPr lang="ru-RU" sz="1300" dirty="0"/>
          </a:p>
        </p:txBody>
      </p:sp>
      <p:sp>
        <p:nvSpPr>
          <p:cNvPr id="84" name="TextBox 83"/>
          <p:cNvSpPr txBox="1"/>
          <p:nvPr/>
        </p:nvSpPr>
        <p:spPr>
          <a:xfrm>
            <a:off x="2071670" y="2571750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Отработка темпа</a:t>
            </a:r>
            <a:endParaRPr lang="ru-RU" sz="1300" dirty="0"/>
          </a:p>
        </p:txBody>
      </p:sp>
      <p:sp>
        <p:nvSpPr>
          <p:cNvPr id="85" name="TextBox 84"/>
          <p:cNvSpPr txBox="1"/>
          <p:nvPr/>
        </p:nvSpPr>
        <p:spPr>
          <a:xfrm>
            <a:off x="2071670" y="3071816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Упражнение на дикцию</a:t>
            </a:r>
            <a:endParaRPr lang="ru-RU" sz="1300" dirty="0"/>
          </a:p>
        </p:txBody>
      </p:sp>
      <p:sp>
        <p:nvSpPr>
          <p:cNvPr id="86" name="TextBox 85"/>
          <p:cNvSpPr txBox="1"/>
          <p:nvPr/>
        </p:nvSpPr>
        <p:spPr>
          <a:xfrm>
            <a:off x="2071670" y="3643320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Игра с интонацией</a:t>
            </a:r>
            <a:endParaRPr lang="ru-RU" sz="1300" dirty="0"/>
          </a:p>
        </p:txBody>
      </p:sp>
      <p:sp>
        <p:nvSpPr>
          <p:cNvPr id="87" name="TextBox 86"/>
          <p:cNvSpPr txBox="1"/>
          <p:nvPr/>
        </p:nvSpPr>
        <p:spPr>
          <a:xfrm>
            <a:off x="2071670" y="4214824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Перенос ударения</a:t>
            </a:r>
            <a:endParaRPr lang="ru-RU" sz="1300" dirty="0"/>
          </a:p>
        </p:txBody>
      </p:sp>
      <p:sp>
        <p:nvSpPr>
          <p:cNvPr id="88" name="TextBox 87"/>
          <p:cNvSpPr txBox="1"/>
          <p:nvPr/>
        </p:nvSpPr>
        <p:spPr>
          <a:xfrm>
            <a:off x="3857620" y="2000246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Нарисуй эмоцию</a:t>
            </a:r>
            <a:endParaRPr lang="ru-RU" sz="1300" dirty="0"/>
          </a:p>
        </p:txBody>
      </p:sp>
      <p:sp>
        <p:nvSpPr>
          <p:cNvPr id="89" name="TextBox 88"/>
          <p:cNvSpPr txBox="1"/>
          <p:nvPr/>
        </p:nvSpPr>
        <p:spPr>
          <a:xfrm>
            <a:off x="3857620" y="2500312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Найди неверное слово</a:t>
            </a:r>
            <a:endParaRPr lang="ru-RU" sz="1300" dirty="0"/>
          </a:p>
        </p:txBody>
      </p:sp>
      <p:sp>
        <p:nvSpPr>
          <p:cNvPr id="90" name="TextBox 89"/>
          <p:cNvSpPr txBox="1"/>
          <p:nvPr/>
        </p:nvSpPr>
        <p:spPr>
          <a:xfrm>
            <a:off x="3857620" y="3071816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Многозначные слова</a:t>
            </a:r>
            <a:endParaRPr lang="ru-RU" sz="1300" dirty="0"/>
          </a:p>
        </p:txBody>
      </p:sp>
      <p:sp>
        <p:nvSpPr>
          <p:cNvPr id="91" name="TextBox 90"/>
          <p:cNvSpPr txBox="1"/>
          <p:nvPr/>
        </p:nvSpPr>
        <p:spPr>
          <a:xfrm>
            <a:off x="3857620" y="3714758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Слова-образы</a:t>
            </a:r>
            <a:endParaRPr lang="ru-RU" sz="1300" dirty="0"/>
          </a:p>
        </p:txBody>
      </p:sp>
      <p:sp>
        <p:nvSpPr>
          <p:cNvPr id="92" name="TextBox 91"/>
          <p:cNvSpPr txBox="1"/>
          <p:nvPr/>
        </p:nvSpPr>
        <p:spPr>
          <a:xfrm>
            <a:off x="3857620" y="428626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Новые слова</a:t>
            </a:r>
            <a:endParaRPr lang="ru-RU" sz="1300" dirty="0"/>
          </a:p>
        </p:txBody>
      </p:sp>
      <p:sp>
        <p:nvSpPr>
          <p:cNvPr id="93" name="TextBox 92"/>
          <p:cNvSpPr txBox="1"/>
          <p:nvPr/>
        </p:nvSpPr>
        <p:spPr>
          <a:xfrm>
            <a:off x="5643570" y="1928808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Вообрази и раскрась</a:t>
            </a:r>
            <a:endParaRPr lang="ru-RU" sz="1300" dirty="0"/>
          </a:p>
        </p:txBody>
      </p:sp>
      <p:sp>
        <p:nvSpPr>
          <p:cNvPr id="94" name="TextBox 93"/>
          <p:cNvSpPr txBox="1"/>
          <p:nvPr/>
        </p:nvSpPr>
        <p:spPr>
          <a:xfrm>
            <a:off x="5643570" y="2500312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Рассказ по предложению</a:t>
            </a:r>
            <a:endParaRPr lang="ru-RU" sz="1300" dirty="0"/>
          </a:p>
        </p:txBody>
      </p:sp>
      <p:sp>
        <p:nvSpPr>
          <p:cNvPr id="95" name="TextBox 94"/>
          <p:cNvSpPr txBox="1"/>
          <p:nvPr/>
        </p:nvSpPr>
        <p:spPr>
          <a:xfrm>
            <a:off x="5643570" y="3143254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Фразеологизмы</a:t>
            </a:r>
            <a:endParaRPr lang="ru-RU" sz="1300" dirty="0"/>
          </a:p>
        </p:txBody>
      </p:sp>
      <p:sp>
        <p:nvSpPr>
          <p:cNvPr id="96" name="TextBox 95"/>
          <p:cNvSpPr txBox="1"/>
          <p:nvPr/>
        </p:nvSpPr>
        <p:spPr>
          <a:xfrm>
            <a:off x="5643570" y="3643320"/>
            <a:ext cx="1571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Продолжи предложение</a:t>
            </a:r>
            <a:endParaRPr lang="ru-RU" sz="1300" dirty="0"/>
          </a:p>
        </p:txBody>
      </p:sp>
      <p:sp>
        <p:nvSpPr>
          <p:cNvPr id="97" name="TextBox 96"/>
          <p:cNvSpPr txBox="1"/>
          <p:nvPr/>
        </p:nvSpPr>
        <p:spPr>
          <a:xfrm>
            <a:off x="5643570" y="4191670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 ком (чём) и что говорится</a:t>
            </a:r>
            <a:endParaRPr lang="ru-RU" sz="1300" dirty="0"/>
          </a:p>
        </p:txBody>
      </p:sp>
      <p:sp>
        <p:nvSpPr>
          <p:cNvPr id="98" name="TextBox 97"/>
          <p:cNvSpPr txBox="1"/>
          <p:nvPr/>
        </p:nvSpPr>
        <p:spPr>
          <a:xfrm>
            <a:off x="7429520" y="1928808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Чему учит сказка (рассказ)</a:t>
            </a:r>
            <a:endParaRPr lang="ru-RU" sz="1300" dirty="0"/>
          </a:p>
        </p:txBody>
      </p:sp>
      <p:sp>
        <p:nvSpPr>
          <p:cNvPr id="99" name="TextBox 98"/>
          <p:cNvSpPr txBox="1"/>
          <p:nvPr/>
        </p:nvSpPr>
        <p:spPr>
          <a:xfrm>
            <a:off x="7429520" y="2500312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Наведи порядок в тексте</a:t>
            </a:r>
            <a:endParaRPr lang="ru-RU" sz="1300" dirty="0"/>
          </a:p>
        </p:txBody>
      </p:sp>
      <p:sp>
        <p:nvSpPr>
          <p:cNvPr id="100" name="TextBox 99"/>
          <p:cNvSpPr txBox="1"/>
          <p:nvPr/>
        </p:nvSpPr>
        <p:spPr>
          <a:xfrm>
            <a:off x="7429520" y="3071816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Отметь верные утверждения</a:t>
            </a:r>
            <a:endParaRPr lang="ru-RU" sz="13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358082" y="3643320"/>
            <a:ext cx="1571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«Тонкие» и «толстые» вопросы</a:t>
            </a:r>
            <a:endParaRPr lang="ru-RU" sz="13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429520" y="428626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Ромашка Блума</a:t>
            </a:r>
            <a:endParaRPr lang="ru-RU" sz="13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85720" y="3643320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Слово для отработки</a:t>
            </a:r>
            <a:endParaRPr lang="ru-RU" sz="13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285720" y="2500312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285720" y="3071816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285720" y="3643320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285720" y="4214824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2071670" y="2500312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2071670" y="3071816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2071670" y="3643320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071670" y="4214824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3857620" y="2500312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3857620" y="3071816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3857620" y="3643320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3857620" y="4214824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5643570" y="2500312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5643570" y="3071816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5643570" y="3643320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5643570" y="4214824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rgbClr val="793905"/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2. Выразительное чтение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214428"/>
            <a:ext cx="1533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Что это?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71670" y="1228545"/>
            <a:ext cx="707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– искусство воссоздания в живом слове чувств и мыслей, которыми наполнено художественное произведение.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3120100"/>
            <a:ext cx="171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Для чего?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3157371"/>
            <a:ext cx="714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– выразительное чтение углубляет понимание детьми выразительных средств устной речи, ее красоты, служит образцом для обучающихся.</a:t>
            </a:r>
            <a:endParaRPr lang="ru-RU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57356" y="2214560"/>
            <a:ext cx="5643602" cy="2786082"/>
          </a:xfrm>
          <a:prstGeom prst="rect">
            <a:avLst/>
          </a:prstGeom>
          <a:solidFill>
            <a:schemeClr val="bg1"/>
          </a:solidFill>
          <a:ln>
            <a:solidFill>
              <a:srgbClr val="703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2925"/>
            <a:ext cx="9144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а. Разноголосое чтение</a:t>
            </a:r>
            <a:r>
              <a:rPr lang="ru-RU" sz="2800" b="1" dirty="0" smtClean="0"/>
              <a:t> 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Чтение текста так, как его бы прочитал какой-либо зверь </a:t>
            </a:r>
          </a:p>
          <a:p>
            <a:pPr lvl="0" algn="ctr"/>
            <a:r>
              <a:rPr lang="ru-RU" sz="2000" dirty="0" smtClean="0"/>
              <a:t>(герой мультфильма, кино, игры).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rgbClr val="79390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выразительного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Vani" pitchFamily="34" charset="0"/>
              </a:rPr>
              <a:t> чтения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2214560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Прочитай текст так, </a:t>
            </a:r>
          </a:p>
          <a:p>
            <a:pPr algn="ctr"/>
            <a:r>
              <a:rPr lang="ru-RU" sz="1400" b="1" i="1" dirty="0" smtClean="0"/>
              <a:t>как его бы прочла змея, ворона, мышка:</a:t>
            </a:r>
            <a:endParaRPr lang="ru-RU" sz="1400" b="1" i="1" dirty="0"/>
          </a:p>
        </p:txBody>
      </p:sp>
      <p:pic>
        <p:nvPicPr>
          <p:cNvPr id="52226" name="Picture 2" descr="https://ds04.infourok.ru/uploads/ex/0276/000f92d5-998fc027/img2.jpg"/>
          <p:cNvPicPr>
            <a:picLocks noChangeAspect="1" noChangeArrowheads="1"/>
          </p:cNvPicPr>
          <p:nvPr/>
        </p:nvPicPr>
        <p:blipFill>
          <a:blip r:embed="rId2" cstate="print"/>
          <a:srcRect t="10486" b="28056"/>
          <a:stretch>
            <a:fillRect/>
          </a:stretch>
        </p:blipFill>
        <p:spPr bwMode="auto">
          <a:xfrm>
            <a:off x="1928794" y="2928940"/>
            <a:ext cx="5500726" cy="2057764"/>
          </a:xfrm>
          <a:prstGeom prst="rect">
            <a:avLst/>
          </a:prstGeom>
          <a:noFill/>
        </p:spPr>
      </p:pic>
      <p:pic>
        <p:nvPicPr>
          <p:cNvPr id="52228" name="Picture 4" descr="https://catherineasquithgallery.com/uploads/posts/2021-03/1614583798_18-p-zmeya-na-belom-fone-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6574"/>
            <a:ext cx="1824398" cy="1194068"/>
          </a:xfrm>
          <a:prstGeom prst="rect">
            <a:avLst/>
          </a:prstGeom>
          <a:noFill/>
        </p:spPr>
      </p:pic>
      <p:pic>
        <p:nvPicPr>
          <p:cNvPr id="52230" name="Picture 6" descr="https://i.pinimg.com/originals/2d/a7/96/2da7969514468f19b072961692ecdaa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72396" y="3643320"/>
            <a:ext cx="1357322" cy="1357322"/>
          </a:xfrm>
          <a:prstGeom prst="rect">
            <a:avLst/>
          </a:prstGeom>
          <a:noFill/>
        </p:spPr>
      </p:pic>
      <p:pic>
        <p:nvPicPr>
          <p:cNvPr id="52238" name="Picture 14" descr="https://catherineasquithgallery.com/uploads/posts/2021-03/1614584201_66-p-mish-na-belom-fone-8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637263"/>
            <a:ext cx="857256" cy="648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14480" y="2500312"/>
            <a:ext cx="5786478" cy="2428892"/>
          </a:xfrm>
          <a:prstGeom prst="rect">
            <a:avLst/>
          </a:prstGeom>
          <a:solidFill>
            <a:schemeClr val="bg1"/>
          </a:solidFill>
          <a:ln>
            <a:solidFill>
              <a:srgbClr val="703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2925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б. Отработка темпа чтения</a:t>
            </a:r>
            <a:r>
              <a:rPr lang="ru-RU" sz="2800" b="1" dirty="0" smtClean="0"/>
              <a:t> 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Чтение в быстром, умеренном, медленном темпе.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rgbClr val="79390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выразительного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Vani" pitchFamily="34" charset="0"/>
              </a:rPr>
              <a:t> чтения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571750"/>
            <a:ext cx="6786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Прочитай текст медленно, быстрее и очень быстро:</a:t>
            </a:r>
          </a:p>
        </p:txBody>
      </p:sp>
      <p:pic>
        <p:nvPicPr>
          <p:cNvPr id="54274" name="Picture 2" descr="https://ds04.infourok.ru/uploads/ex/0276/000f92d5-998fc027/img1.jpg"/>
          <p:cNvPicPr>
            <a:picLocks noChangeAspect="1" noChangeArrowheads="1"/>
          </p:cNvPicPr>
          <p:nvPr/>
        </p:nvPicPr>
        <p:blipFill>
          <a:blip r:embed="rId2" cstate="print"/>
          <a:srcRect t="21944" b="37431"/>
          <a:stretch>
            <a:fillRect/>
          </a:stretch>
        </p:blipFill>
        <p:spPr bwMode="auto">
          <a:xfrm>
            <a:off x="1857356" y="3143254"/>
            <a:ext cx="5487995" cy="1672135"/>
          </a:xfrm>
          <a:prstGeom prst="rect">
            <a:avLst/>
          </a:prstGeom>
          <a:noFill/>
        </p:spPr>
      </p:pic>
      <p:sp>
        <p:nvSpPr>
          <p:cNvPr id="54278" name="AutoShape 6" descr="https://pngimg.com/uploads/turtle/turtle_PNG1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4288" name="Picture 16" descr="https://pngimg.com/uploads/turtle/turtle_PNG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6"/>
            <a:ext cx="1357290" cy="907688"/>
          </a:xfrm>
          <a:prstGeom prst="rect">
            <a:avLst/>
          </a:prstGeom>
          <a:noFill/>
        </p:spPr>
      </p:pic>
      <p:pic>
        <p:nvPicPr>
          <p:cNvPr id="54290" name="Picture 18" descr="https://clipart-best.com/img/cheetah/cheetah-clip-art-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632693"/>
            <a:ext cx="1857388" cy="793970"/>
          </a:xfrm>
          <a:prstGeom prst="rect">
            <a:avLst/>
          </a:prstGeom>
          <a:noFill/>
        </p:spPr>
      </p:pic>
      <p:sp>
        <p:nvSpPr>
          <p:cNvPr id="54292" name="AutoShape 20" descr="https://static.vecteezy.com/system/resources/previews/000/407/066/original/giraffe-giraffa-camelopardalis-illustrated-by-charles-dessalines-d-39-orbigny-1806-1876-digitally-enhanced-from-our-own-1892-edition-of-dictionnaire-universel-d-39-histoire-naturelle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294" name="AutoShape 22" descr="https://static.vecteezy.com/system/resources/previews/000/407/066/original/giraffe-giraffa-camelopardalis-illustrated-by-charles-dessalines-d-39-orbigny-1806-1876-digitally-enhanced-from-our-own-1892-edition-of-dictionnaire-universel-d-39-histoire-naturelle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4296" name="Picture 24" descr="https://s.yimg.com/aah/animalden/giraffe-t-shirt-standing-vibrant-vector-1.png"/>
          <p:cNvPicPr>
            <a:picLocks noChangeAspect="1" noChangeArrowheads="1"/>
          </p:cNvPicPr>
          <p:nvPr/>
        </p:nvPicPr>
        <p:blipFill>
          <a:blip r:embed="rId5" cstate="print"/>
          <a:srcRect l="24296" r="24989"/>
          <a:stretch>
            <a:fillRect/>
          </a:stretch>
        </p:blipFill>
        <p:spPr bwMode="auto">
          <a:xfrm flipH="1">
            <a:off x="7215206" y="1785932"/>
            <a:ext cx="1857356" cy="3357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42925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в. Упражнение на дикцию</a:t>
            </a:r>
            <a:r>
              <a:rPr lang="ru-RU" sz="2800" b="1" dirty="0" smtClean="0"/>
              <a:t> 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Чтение скороговорок, </a:t>
            </a:r>
            <a:r>
              <a:rPr lang="ru-RU" sz="2000" dirty="0" err="1" smtClean="0"/>
              <a:t>чистоговорок</a:t>
            </a:r>
            <a:r>
              <a:rPr lang="ru-RU" sz="2000" dirty="0" smtClean="0"/>
              <a:t> (прием подражания учителю).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rgbClr val="79390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выразительного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Vani" pitchFamily="34" charset="0"/>
              </a:rPr>
              <a:t> чтения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54278" name="AutoShape 6" descr="https://pngimg.com/uploads/turtle/turtle_PNG1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1" name="Picture 5" descr="https://ds03.infourok.ru/uploads/ex/0101/0004f688-71f4f00b/img7.jpg"/>
          <p:cNvPicPr>
            <a:picLocks noChangeAspect="1" noChangeArrowheads="1"/>
          </p:cNvPicPr>
          <p:nvPr/>
        </p:nvPicPr>
        <p:blipFill>
          <a:blip r:embed="rId3" cstate="print"/>
          <a:srcRect l="3161" t="21100" b="4344"/>
          <a:stretch>
            <a:fillRect/>
          </a:stretch>
        </p:blipFill>
        <p:spPr bwMode="auto">
          <a:xfrm>
            <a:off x="3357554" y="1959197"/>
            <a:ext cx="5143536" cy="2970007"/>
          </a:xfrm>
          <a:prstGeom prst="rect">
            <a:avLst/>
          </a:prstGeom>
          <a:noFill/>
          <a:ln>
            <a:solidFill>
              <a:srgbClr val="70351E"/>
            </a:solidFill>
          </a:ln>
        </p:spPr>
      </p:pic>
      <p:pic>
        <p:nvPicPr>
          <p:cNvPr id="55307" name="Picture 11" descr="https://www.clipartmax.com/png/full/68-686678_school-teacher-drawing-teacher-drawing.png"/>
          <p:cNvPicPr>
            <a:picLocks noChangeAspect="1" noChangeArrowheads="1"/>
          </p:cNvPicPr>
          <p:nvPr/>
        </p:nvPicPr>
        <p:blipFill>
          <a:blip r:embed="rId4" cstate="print"/>
          <a:srcRect b="13701"/>
          <a:stretch>
            <a:fillRect/>
          </a:stretch>
        </p:blipFill>
        <p:spPr bwMode="auto">
          <a:xfrm>
            <a:off x="928662" y="1643056"/>
            <a:ext cx="2357454" cy="3500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14810" y="2143122"/>
            <a:ext cx="4643470" cy="2714644"/>
          </a:xfrm>
          <a:prstGeom prst="rect">
            <a:avLst/>
          </a:prstGeom>
          <a:solidFill>
            <a:schemeClr val="bg1"/>
          </a:solidFill>
          <a:ln>
            <a:solidFill>
              <a:srgbClr val="703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Это я, почтальон Печкин!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Принес заметку про вашего мальчика!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2925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г. Игра с интонацией</a:t>
            </a:r>
            <a:r>
              <a:rPr lang="ru-RU" sz="2800" b="1" dirty="0" smtClean="0"/>
              <a:t> 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Чтение одной и той же фразы с разной интонацией.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rgbClr val="79390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выразительного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Vani" pitchFamily="34" charset="0"/>
              </a:rPr>
              <a:t> чтения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2357436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/>
              <a:t>Прочитай текст радостно, печально, ласково, гневно, шуточно:</a:t>
            </a:r>
          </a:p>
        </p:txBody>
      </p:sp>
      <p:sp>
        <p:nvSpPr>
          <p:cNvPr id="54278" name="AutoShape 6" descr="https://pngimg.com/uploads/turtle/turtle_PNG1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0" name="Picture 2" descr="https://1.bp.blogspot.com/-ITAHkX9P5OA/XnbHL67m8mI/AAAAAAAJ2ZU/rHs7n61GK0YLxQsK5Fk1zsrNkWS0q0FTACLcBGAsYHQ/s1600/5_12392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8"/>
            <a:ext cx="3000396" cy="2726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42925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д. Перенос логического ударения</a:t>
            </a:r>
          </a:p>
          <a:p>
            <a:pPr lvl="0" algn="ctr"/>
            <a:endParaRPr lang="ru-RU" sz="1400" b="1" dirty="0" smtClean="0"/>
          </a:p>
          <a:p>
            <a:pPr algn="ctr"/>
            <a:r>
              <a:rPr lang="ru-RU" sz="2000" dirty="0" smtClean="0"/>
              <a:t>Выделение разных слов в предложении для подчеркивания их значимости.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rgbClr val="79390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выразительного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itchFamily="34" charset="-128"/>
                <a:ea typeface="Meiryo" pitchFamily="34" charset="-128"/>
                <a:cs typeface="Vani" pitchFamily="34" charset="0"/>
              </a:rPr>
              <a:t> чтения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54278" name="AutoShape 6" descr="https://pngimg.com/uploads/turtle/turtle_PNG1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2143122"/>
            <a:ext cx="6572296" cy="2286016"/>
          </a:xfrm>
          <a:prstGeom prst="rect">
            <a:avLst/>
          </a:prstGeom>
          <a:solidFill>
            <a:schemeClr val="bg1"/>
          </a:solidFill>
          <a:ln>
            <a:solidFill>
              <a:srgbClr val="703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Вы</a:t>
            </a:r>
            <a:r>
              <a:rPr lang="ru-RU" sz="2800" dirty="0" smtClean="0">
                <a:solidFill>
                  <a:schemeClr val="tx1"/>
                </a:solidFill>
              </a:rPr>
              <a:t> мне утром звонили? – (Я)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Вы </a:t>
            </a:r>
            <a:r>
              <a:rPr lang="ru-RU" sz="2800" b="1" dirty="0" smtClean="0">
                <a:solidFill>
                  <a:schemeClr val="tx1"/>
                </a:solidFill>
              </a:rPr>
              <a:t>мне</a:t>
            </a:r>
            <a:r>
              <a:rPr lang="ru-RU" sz="2800" dirty="0" smtClean="0">
                <a:solidFill>
                  <a:schemeClr val="tx1"/>
                </a:solidFill>
              </a:rPr>
              <a:t> утром звонили? – (Вам)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Вы мне </a:t>
            </a:r>
            <a:r>
              <a:rPr lang="ru-RU" sz="2800" b="1" dirty="0" smtClean="0">
                <a:solidFill>
                  <a:schemeClr val="tx1"/>
                </a:solidFill>
              </a:rPr>
              <a:t>утром</a:t>
            </a:r>
            <a:r>
              <a:rPr lang="ru-RU" sz="2800" dirty="0" smtClean="0">
                <a:solidFill>
                  <a:schemeClr val="tx1"/>
                </a:solidFill>
              </a:rPr>
              <a:t> звонили? – (Нет, вечером)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Вы мне утром </a:t>
            </a:r>
            <a:r>
              <a:rPr lang="ru-RU" sz="2800" b="1" dirty="0" smtClean="0">
                <a:solidFill>
                  <a:schemeClr val="tx1"/>
                </a:solidFill>
              </a:rPr>
              <a:t>звонили</a:t>
            </a:r>
            <a:r>
              <a:rPr lang="ru-RU" sz="2800" dirty="0" smtClean="0">
                <a:solidFill>
                  <a:schemeClr val="tx1"/>
                </a:solidFill>
              </a:rPr>
              <a:t>? – (Звонил)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428610"/>
            <a:ext cx="8858312" cy="428628"/>
          </a:xfrm>
          <a:prstGeom prst="roundRect">
            <a:avLst/>
          </a:prstGeom>
          <a:solidFill>
            <a:srgbClr val="84485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90"/>
            <a:ext cx="1714512" cy="6429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1142990"/>
            <a:ext cx="1714512" cy="642942"/>
          </a:xfrm>
          <a:prstGeom prst="rect">
            <a:avLst/>
          </a:prstGeom>
          <a:solidFill>
            <a:srgbClr val="70351E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1142990"/>
            <a:ext cx="1714512" cy="6429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1142990"/>
            <a:ext cx="1714512" cy="6429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86644" y="1142990"/>
            <a:ext cx="1714512" cy="642942"/>
          </a:xfrm>
          <a:prstGeom prst="rect">
            <a:avLst/>
          </a:prstGeom>
          <a:solidFill>
            <a:srgbClr val="DAA4C7"/>
          </a:solidFill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1928808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071670" y="1928808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57620" y="1928808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643570" y="1928808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928808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429520" y="2500312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429520" y="3071816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429520" y="3643320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429520" y="4214824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3571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Структура внеурочного занятия по смысловому чтению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55" name="Прямая со стрелкой 54"/>
          <p:cNvCxnSpPr>
            <a:endCxn id="5" idx="0"/>
          </p:cNvCxnSpPr>
          <p:nvPr/>
        </p:nvCxnSpPr>
        <p:spPr>
          <a:xfrm rot="10800000" flipV="1">
            <a:off x="1000100" y="857238"/>
            <a:ext cx="1428760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 flipV="1">
            <a:off x="2786050" y="857238"/>
            <a:ext cx="785818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" idx="2"/>
            <a:endCxn id="16" idx="0"/>
          </p:cNvCxnSpPr>
          <p:nvPr/>
        </p:nvCxnSpPr>
        <p:spPr>
          <a:xfrm rot="5400000">
            <a:off x="4429124" y="1000114"/>
            <a:ext cx="285752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17" idx="0"/>
          </p:cNvCxnSpPr>
          <p:nvPr/>
        </p:nvCxnSpPr>
        <p:spPr>
          <a:xfrm>
            <a:off x="5500694" y="857238"/>
            <a:ext cx="857256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18" idx="0"/>
          </p:cNvCxnSpPr>
          <p:nvPr/>
        </p:nvCxnSpPr>
        <p:spPr>
          <a:xfrm>
            <a:off x="6643702" y="857238"/>
            <a:ext cx="1500198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42844" y="128586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Скорочтение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28794" y="1142990"/>
            <a:ext cx="1714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Выразительное чтение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14744" y="114299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со словом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00694" y="1142990"/>
            <a:ext cx="1714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Работа с предложением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86644" y="114299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 текстом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5720" y="2571750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Тест Струпа</a:t>
            </a:r>
            <a:endParaRPr lang="ru-RU" sz="1300" dirty="0"/>
          </a:p>
        </p:txBody>
      </p:sp>
      <p:sp>
        <p:nvSpPr>
          <p:cNvPr id="79" name="TextBox 78"/>
          <p:cNvSpPr txBox="1"/>
          <p:nvPr/>
        </p:nvSpPr>
        <p:spPr>
          <a:xfrm>
            <a:off x="285720" y="3143254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Лишние буквы</a:t>
            </a:r>
            <a:endParaRPr lang="ru-RU" sz="1300" dirty="0"/>
          </a:p>
        </p:txBody>
      </p:sp>
      <p:sp>
        <p:nvSpPr>
          <p:cNvPr id="81" name="TextBox 80"/>
          <p:cNvSpPr txBox="1"/>
          <p:nvPr/>
        </p:nvSpPr>
        <p:spPr>
          <a:xfrm>
            <a:off x="285720" y="428626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Алфавит</a:t>
            </a:r>
            <a:endParaRPr lang="ru-RU" sz="1300" dirty="0"/>
          </a:p>
        </p:txBody>
      </p:sp>
      <p:sp>
        <p:nvSpPr>
          <p:cNvPr id="82" name="TextBox 81"/>
          <p:cNvSpPr txBox="1"/>
          <p:nvPr/>
        </p:nvSpPr>
        <p:spPr>
          <a:xfrm>
            <a:off x="285720" y="2000246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Пол-арбуза</a:t>
            </a:r>
            <a:endParaRPr lang="ru-RU" sz="1300" dirty="0"/>
          </a:p>
        </p:txBody>
      </p:sp>
      <p:sp>
        <p:nvSpPr>
          <p:cNvPr id="83" name="TextBox 82"/>
          <p:cNvSpPr txBox="1"/>
          <p:nvPr/>
        </p:nvSpPr>
        <p:spPr>
          <a:xfrm>
            <a:off x="2071670" y="1928808"/>
            <a:ext cx="13573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Разноголосое чтение</a:t>
            </a:r>
            <a:endParaRPr lang="ru-RU" sz="1300" dirty="0"/>
          </a:p>
        </p:txBody>
      </p:sp>
      <p:sp>
        <p:nvSpPr>
          <p:cNvPr id="84" name="TextBox 83"/>
          <p:cNvSpPr txBox="1"/>
          <p:nvPr/>
        </p:nvSpPr>
        <p:spPr>
          <a:xfrm>
            <a:off x="2071670" y="2571750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Отработка темпа</a:t>
            </a:r>
            <a:endParaRPr lang="ru-RU" sz="1300" dirty="0"/>
          </a:p>
        </p:txBody>
      </p:sp>
      <p:sp>
        <p:nvSpPr>
          <p:cNvPr id="85" name="TextBox 84"/>
          <p:cNvSpPr txBox="1"/>
          <p:nvPr/>
        </p:nvSpPr>
        <p:spPr>
          <a:xfrm>
            <a:off x="2071670" y="3071816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Упражнение на дикцию</a:t>
            </a:r>
            <a:endParaRPr lang="ru-RU" sz="1300" dirty="0"/>
          </a:p>
        </p:txBody>
      </p:sp>
      <p:sp>
        <p:nvSpPr>
          <p:cNvPr id="86" name="TextBox 85"/>
          <p:cNvSpPr txBox="1"/>
          <p:nvPr/>
        </p:nvSpPr>
        <p:spPr>
          <a:xfrm>
            <a:off x="2071670" y="3643320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Игра с интонацией</a:t>
            </a:r>
            <a:endParaRPr lang="ru-RU" sz="1300" dirty="0"/>
          </a:p>
        </p:txBody>
      </p:sp>
      <p:sp>
        <p:nvSpPr>
          <p:cNvPr id="87" name="TextBox 86"/>
          <p:cNvSpPr txBox="1"/>
          <p:nvPr/>
        </p:nvSpPr>
        <p:spPr>
          <a:xfrm>
            <a:off x="2071670" y="4214824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Перенос ударения</a:t>
            </a:r>
            <a:endParaRPr lang="ru-RU" sz="1300" dirty="0"/>
          </a:p>
        </p:txBody>
      </p:sp>
      <p:sp>
        <p:nvSpPr>
          <p:cNvPr id="88" name="TextBox 87"/>
          <p:cNvSpPr txBox="1"/>
          <p:nvPr/>
        </p:nvSpPr>
        <p:spPr>
          <a:xfrm>
            <a:off x="3857620" y="2000246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Нарисуй эмоцию</a:t>
            </a:r>
            <a:endParaRPr lang="ru-RU" sz="1300" dirty="0"/>
          </a:p>
        </p:txBody>
      </p:sp>
      <p:sp>
        <p:nvSpPr>
          <p:cNvPr id="89" name="TextBox 88"/>
          <p:cNvSpPr txBox="1"/>
          <p:nvPr/>
        </p:nvSpPr>
        <p:spPr>
          <a:xfrm>
            <a:off x="3857620" y="2500312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Найди неверное слово</a:t>
            </a:r>
            <a:endParaRPr lang="ru-RU" sz="1300" dirty="0"/>
          </a:p>
        </p:txBody>
      </p:sp>
      <p:sp>
        <p:nvSpPr>
          <p:cNvPr id="90" name="TextBox 89"/>
          <p:cNvSpPr txBox="1"/>
          <p:nvPr/>
        </p:nvSpPr>
        <p:spPr>
          <a:xfrm>
            <a:off x="3857620" y="3071816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Многозначные слова</a:t>
            </a:r>
            <a:endParaRPr lang="ru-RU" sz="1300" dirty="0"/>
          </a:p>
        </p:txBody>
      </p:sp>
      <p:sp>
        <p:nvSpPr>
          <p:cNvPr id="91" name="TextBox 90"/>
          <p:cNvSpPr txBox="1"/>
          <p:nvPr/>
        </p:nvSpPr>
        <p:spPr>
          <a:xfrm>
            <a:off x="3857620" y="3714758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Слова-образы</a:t>
            </a:r>
            <a:endParaRPr lang="ru-RU" sz="1300" dirty="0"/>
          </a:p>
        </p:txBody>
      </p:sp>
      <p:sp>
        <p:nvSpPr>
          <p:cNvPr id="92" name="TextBox 91"/>
          <p:cNvSpPr txBox="1"/>
          <p:nvPr/>
        </p:nvSpPr>
        <p:spPr>
          <a:xfrm>
            <a:off x="3857620" y="428626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Новые слова</a:t>
            </a:r>
            <a:endParaRPr lang="ru-RU" sz="1300" dirty="0"/>
          </a:p>
        </p:txBody>
      </p:sp>
      <p:sp>
        <p:nvSpPr>
          <p:cNvPr id="93" name="TextBox 92"/>
          <p:cNvSpPr txBox="1"/>
          <p:nvPr/>
        </p:nvSpPr>
        <p:spPr>
          <a:xfrm>
            <a:off x="5643570" y="1928808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Вообрази и раскрась</a:t>
            </a:r>
            <a:endParaRPr lang="ru-RU" sz="1300" dirty="0"/>
          </a:p>
        </p:txBody>
      </p:sp>
      <p:sp>
        <p:nvSpPr>
          <p:cNvPr id="94" name="TextBox 93"/>
          <p:cNvSpPr txBox="1"/>
          <p:nvPr/>
        </p:nvSpPr>
        <p:spPr>
          <a:xfrm>
            <a:off x="5643570" y="2500312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Рассказ по предложению</a:t>
            </a:r>
            <a:endParaRPr lang="ru-RU" sz="1300" dirty="0"/>
          </a:p>
        </p:txBody>
      </p:sp>
      <p:sp>
        <p:nvSpPr>
          <p:cNvPr id="95" name="TextBox 94"/>
          <p:cNvSpPr txBox="1"/>
          <p:nvPr/>
        </p:nvSpPr>
        <p:spPr>
          <a:xfrm>
            <a:off x="5643570" y="3143254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Фразеологизмы</a:t>
            </a:r>
            <a:endParaRPr lang="ru-RU" sz="1300" dirty="0"/>
          </a:p>
        </p:txBody>
      </p:sp>
      <p:sp>
        <p:nvSpPr>
          <p:cNvPr id="96" name="TextBox 95"/>
          <p:cNvSpPr txBox="1"/>
          <p:nvPr/>
        </p:nvSpPr>
        <p:spPr>
          <a:xfrm>
            <a:off x="5643570" y="3643320"/>
            <a:ext cx="1571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Продолжи предложение</a:t>
            </a:r>
            <a:endParaRPr lang="ru-RU" sz="1300" dirty="0"/>
          </a:p>
        </p:txBody>
      </p:sp>
      <p:sp>
        <p:nvSpPr>
          <p:cNvPr id="97" name="TextBox 96"/>
          <p:cNvSpPr txBox="1"/>
          <p:nvPr/>
        </p:nvSpPr>
        <p:spPr>
          <a:xfrm>
            <a:off x="5643570" y="4191670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 ком (чём) и что говорится</a:t>
            </a:r>
            <a:endParaRPr lang="ru-RU" sz="1300" dirty="0"/>
          </a:p>
        </p:txBody>
      </p:sp>
      <p:sp>
        <p:nvSpPr>
          <p:cNvPr id="98" name="TextBox 97"/>
          <p:cNvSpPr txBox="1"/>
          <p:nvPr/>
        </p:nvSpPr>
        <p:spPr>
          <a:xfrm>
            <a:off x="7429520" y="1928808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Чему учит сказка (рассказ)</a:t>
            </a:r>
            <a:endParaRPr lang="ru-RU" sz="1300" dirty="0"/>
          </a:p>
        </p:txBody>
      </p:sp>
      <p:sp>
        <p:nvSpPr>
          <p:cNvPr id="99" name="TextBox 98"/>
          <p:cNvSpPr txBox="1"/>
          <p:nvPr/>
        </p:nvSpPr>
        <p:spPr>
          <a:xfrm>
            <a:off x="7429520" y="2500312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Наведи порядок в тексте</a:t>
            </a:r>
            <a:endParaRPr lang="ru-RU" sz="1300" dirty="0"/>
          </a:p>
        </p:txBody>
      </p:sp>
      <p:sp>
        <p:nvSpPr>
          <p:cNvPr id="100" name="TextBox 99"/>
          <p:cNvSpPr txBox="1"/>
          <p:nvPr/>
        </p:nvSpPr>
        <p:spPr>
          <a:xfrm>
            <a:off x="7429520" y="3071816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Отметь верные утверждения</a:t>
            </a:r>
            <a:endParaRPr lang="ru-RU" sz="13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358082" y="3643320"/>
            <a:ext cx="1571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«Тонкие» и «толстые» вопросы</a:t>
            </a:r>
            <a:endParaRPr lang="ru-RU" sz="13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429520" y="428626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Ромашка Блума</a:t>
            </a:r>
            <a:endParaRPr lang="ru-RU" sz="13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85720" y="3643320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Слово для отработки</a:t>
            </a:r>
            <a:endParaRPr lang="ru-RU" sz="13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285720" y="2500312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285720" y="3071816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285720" y="3643320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285720" y="4214824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2071670" y="2500312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2071670" y="3071816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2071670" y="3643320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071670" y="4214824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3857620" y="2500312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3857620" y="3071816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3857620" y="3643320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3857620" y="4214824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5643570" y="2500312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5643570" y="3071816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5643570" y="3643320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5643570" y="4214824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3. Работа со словом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214428"/>
            <a:ext cx="1533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Что это? 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71670" y="1228545"/>
            <a:ext cx="707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– совокупность упражнений, направленных на усвоение обучающимися лексических и произносительных норм русского языка.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3120100"/>
            <a:ext cx="171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Для чего?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00232" y="3157371"/>
            <a:ext cx="714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– словарная работа позволяет активизировать максимальное количество усваиваемых слов, научить их правильно использовать.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работы со словом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714494"/>
            <a:ext cx="5643602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2925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а. Нарисуй эмоцию 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На основе прочитанного необходимо нарисовать смайлик.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1785932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Нарисуй эмоцию (смайлик) к каждому участнику диалога</a:t>
            </a:r>
            <a:endParaRPr lang="ru-RU" sz="1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00364" y="2428874"/>
            <a:ext cx="3406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Ваня сказал: - Ой, мороженое!</a:t>
            </a:r>
          </a:p>
          <a:p>
            <a:r>
              <a:rPr lang="ru-RU" dirty="0" smtClean="0"/>
              <a:t>Маша сказала: - Фу, мороженое!</a:t>
            </a:r>
          </a:p>
          <a:p>
            <a:r>
              <a:rPr lang="ru-RU" dirty="0" smtClean="0"/>
              <a:t>Таня сказала: - Фи, мороженое!</a:t>
            </a:r>
          </a:p>
          <a:p>
            <a:r>
              <a:rPr lang="ru-RU" dirty="0" smtClean="0"/>
              <a:t>Коля сказал: - О, мороженое!</a:t>
            </a: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000232" y="3857634"/>
          <a:ext cx="5357849" cy="1071570"/>
        </p:xfrm>
        <a:graphic>
          <a:graphicData uri="http://schemas.openxmlformats.org/drawingml/2006/table">
            <a:tbl>
              <a:tblPr/>
              <a:tblGrid>
                <a:gridCol w="1339043"/>
                <a:gridCol w="1339602"/>
                <a:gridCol w="1339602"/>
                <a:gridCol w="1339602"/>
              </a:tblGrid>
              <a:tr h="292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Маша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Структура внеурочного занятия по смысловому чтению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5" y="1142990"/>
          <a:ext cx="7786742" cy="3500461"/>
        </p:xfrm>
        <a:graphic>
          <a:graphicData uri="http://schemas.openxmlformats.org/drawingml/2006/table">
            <a:tbl>
              <a:tblPr/>
              <a:tblGrid>
                <a:gridCol w="841238"/>
                <a:gridCol w="2475714"/>
                <a:gridCol w="4469790"/>
              </a:tblGrid>
              <a:tr h="560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Приёмы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Стороны СЧ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Скорочтение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Техническая сторона предполагает оптическое восприятие, воспроизведение звуковой оболочки слова, речевые движения, то есть декодирование текстов и перевод их в устно-речевую форму.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Выразительное чтение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Работа со словом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Смысловая сторона включает в себя понимание значения и смысла отдельных слов и целого высказывания или перевод авторского кода на свой смысловой код.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Работа с предложением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YS Text"/>
                          <a:ea typeface="Times New Roman"/>
                          <a:cs typeface="Times New Roman"/>
                        </a:rPr>
                        <a:t>Работа с текстом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работы со словом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071684"/>
            <a:ext cx="6500858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2925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б. Неверное слово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Необходимо найти в предложении неверное слово и исправить его.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2357436"/>
            <a:ext cx="3429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Найди неверное слово и исправь его</a:t>
            </a:r>
            <a:endParaRPr lang="ru-RU" sz="1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57290" y="2857502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Зимой в саду расцвели яблони.</a:t>
            </a:r>
          </a:p>
          <a:p>
            <a:pPr algn="ctr"/>
            <a:r>
              <a:rPr lang="ru-RU" sz="2000" dirty="0" smtClean="0"/>
              <a:t>В ответ я киваю ему рукой.</a:t>
            </a:r>
          </a:p>
          <a:p>
            <a:pPr algn="ctr"/>
            <a:r>
              <a:rPr lang="ru-RU" sz="2000" dirty="0" smtClean="0"/>
              <a:t>Возле дома на дорожке воробьи клевали брошки.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работы со словом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143122"/>
            <a:ext cx="5643602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2925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в. Работа с многозначным словом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Нужно найти все значения многозначного слова.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357436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400" b="1" i="1" dirty="0" smtClean="0"/>
              <a:t>Что из этих предметов можно назвать острым?</a:t>
            </a:r>
            <a:endParaRPr lang="ru-RU" sz="1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57488" y="307181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Сабля, перец, ножницы, лампа.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работы со словом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143122"/>
            <a:ext cx="5643602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2925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г. Работа со словами-образами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К предложенному слову нужно подобрать ассоциацию.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357436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Представь, на что похоже это слово (эта буква)?</a:t>
            </a:r>
            <a:endParaRPr lang="ru-RU" sz="1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4810" y="307181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Облако</a:t>
            </a:r>
            <a:endParaRPr lang="ru-RU" b="1" dirty="0"/>
          </a:p>
        </p:txBody>
      </p:sp>
      <p:pic>
        <p:nvPicPr>
          <p:cNvPr id="10" name="Picture 4" descr="https://magazinsna-spb.ru/image/catalog/i/gh/ap/13d29e284fee3502b8b2564d8ba67aa8.jpg"/>
          <p:cNvPicPr>
            <a:picLocks noChangeAspect="1" noChangeArrowheads="1"/>
          </p:cNvPicPr>
          <p:nvPr/>
        </p:nvPicPr>
        <p:blipFill>
          <a:blip r:embed="rId3" cstate="print"/>
          <a:srcRect l="8457" t="11219" r="9450" b="11226"/>
          <a:stretch>
            <a:fillRect/>
          </a:stretch>
        </p:blipFill>
        <p:spPr bwMode="auto">
          <a:xfrm rot="19285957">
            <a:off x="563886" y="2539814"/>
            <a:ext cx="1714512" cy="1263058"/>
          </a:xfrm>
          <a:prstGeom prst="rect">
            <a:avLst/>
          </a:prstGeom>
          <a:noFill/>
        </p:spPr>
      </p:pic>
      <p:pic>
        <p:nvPicPr>
          <p:cNvPr id="19464" name="Picture 8" descr="https://3.bp.blogspot.com/-Cjiqmms-qdg/WrOLx_UATnI/AAAAAAAANrM/izT11trLHcA2V28jCapLcvIM9_53kY1xACLcBGAs/s1600/%25D0%25BE%25D0%25B2%25D0%25B5%25D1%2587%25D0%25BA%25D0%25B8_DoV%2B%25284%2529.png"/>
          <p:cNvPicPr>
            <a:picLocks noChangeAspect="1" noChangeArrowheads="1"/>
          </p:cNvPicPr>
          <p:nvPr/>
        </p:nvPicPr>
        <p:blipFill>
          <a:blip r:embed="rId4" cstate="print"/>
          <a:srcRect l="3666" t="7218" r="9614" b="8875"/>
          <a:stretch>
            <a:fillRect/>
          </a:stretch>
        </p:blipFill>
        <p:spPr bwMode="auto">
          <a:xfrm rot="1392489">
            <a:off x="6990434" y="2643184"/>
            <a:ext cx="1357354" cy="1313332"/>
          </a:xfrm>
          <a:prstGeom prst="rect">
            <a:avLst/>
          </a:prstGeom>
          <a:noFill/>
        </p:spPr>
      </p:pic>
      <p:pic>
        <p:nvPicPr>
          <p:cNvPr id="19466" name="Picture 10" descr="https://www.icvega.com/it/wp-content/uploads/sites/2/2015/09/soft-landing.jpg"/>
          <p:cNvPicPr>
            <a:picLocks noChangeAspect="1" noChangeArrowheads="1"/>
          </p:cNvPicPr>
          <p:nvPr/>
        </p:nvPicPr>
        <p:blipFill>
          <a:blip r:embed="rId5" cstate="print"/>
          <a:srcRect l="4513" t="7497" r="2602"/>
          <a:stretch>
            <a:fillRect/>
          </a:stretch>
        </p:blipFill>
        <p:spPr bwMode="auto">
          <a:xfrm rot="18775425">
            <a:off x="5526345" y="3815529"/>
            <a:ext cx="1509143" cy="922565"/>
          </a:xfrm>
          <a:prstGeom prst="rect">
            <a:avLst/>
          </a:prstGeom>
          <a:noFill/>
        </p:spPr>
      </p:pic>
      <p:pic>
        <p:nvPicPr>
          <p:cNvPr id="19468" name="Picture 12" descr="https://free-png.ru/wp-content/uploads/2021/10/free-png.ru-506.png"/>
          <p:cNvPicPr>
            <a:picLocks noChangeAspect="1" noChangeArrowheads="1"/>
          </p:cNvPicPr>
          <p:nvPr/>
        </p:nvPicPr>
        <p:blipFill>
          <a:blip r:embed="rId6" cstate="print"/>
          <a:srcRect t="20073"/>
          <a:stretch>
            <a:fillRect/>
          </a:stretch>
        </p:blipFill>
        <p:spPr bwMode="auto">
          <a:xfrm>
            <a:off x="2428860" y="3429006"/>
            <a:ext cx="2487599" cy="1337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работы со словом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714494"/>
            <a:ext cx="7786742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2925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д. Работа с новыми словами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Составление кластера с новым словом.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785932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пороге стояла колдунья. Она была одета в длинное черное платье. </a:t>
            </a:r>
          </a:p>
          <a:p>
            <a:pPr algn="ctr"/>
            <a:r>
              <a:rPr lang="ru-RU" dirty="0" smtClean="0"/>
              <a:t>На шее у колдуньи висел золотой кулон с зеленым камнем.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00496" y="352896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КУЛОН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4000496" y="3429006"/>
            <a:ext cx="1428760" cy="57150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3571868" y="3357568"/>
            <a:ext cx="428628" cy="28575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2071670" y="2714626"/>
            <a:ext cx="1714512" cy="785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86380" y="2571750"/>
            <a:ext cx="1785950" cy="78581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357818" y="3286130"/>
            <a:ext cx="357190" cy="28575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14546" y="278606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Толкование нового слова</a:t>
            </a:r>
            <a:endParaRPr lang="ru-RU" sz="1600" b="1" dirty="0"/>
          </a:p>
        </p:txBody>
      </p:sp>
      <p:cxnSp>
        <p:nvCxnSpPr>
          <p:cNvPr id="29" name="Прямая со стрелкой 28"/>
          <p:cNvCxnSpPr>
            <a:endCxn id="33" idx="6"/>
          </p:cNvCxnSpPr>
          <p:nvPr/>
        </p:nvCxnSpPr>
        <p:spPr>
          <a:xfrm rot="10800000" flipV="1">
            <a:off x="3357554" y="3857634"/>
            <a:ext cx="714380" cy="42862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357818" y="3857634"/>
            <a:ext cx="428628" cy="21431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00166" y="3929072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Предложение из текста с новым словом</a:t>
            </a:r>
            <a:endParaRPr lang="ru-RU" sz="1400" b="1" dirty="0"/>
          </a:p>
        </p:txBody>
      </p:sp>
      <p:sp>
        <p:nvSpPr>
          <p:cNvPr id="33" name="Овал 32"/>
          <p:cNvSpPr/>
          <p:nvPr/>
        </p:nvSpPr>
        <p:spPr>
          <a:xfrm>
            <a:off x="1357290" y="3786196"/>
            <a:ext cx="2000264" cy="10001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715008" y="400051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Свое предложение с новым словом</a:t>
            </a:r>
            <a:endParaRPr lang="ru-RU" sz="1400" b="1" dirty="0"/>
          </a:p>
        </p:txBody>
      </p:sp>
      <p:sp>
        <p:nvSpPr>
          <p:cNvPr id="36" name="Овал 35"/>
          <p:cNvSpPr/>
          <p:nvPr/>
        </p:nvSpPr>
        <p:spPr>
          <a:xfrm>
            <a:off x="5715008" y="3786196"/>
            <a:ext cx="1928826" cy="928694"/>
          </a:xfrm>
          <a:prstGeom prst="ellipse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429256" y="264318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Рисунок, ассоциации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57224" y="214297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Ф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з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к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л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Segoe Print" pitchFamily="2" charset="0"/>
              </a:rPr>
              <a:t>ь</a:t>
            </a:r>
            <a:r>
              <a:rPr lang="ru-RU" b="1" dirty="0" smtClean="0">
                <a:solidFill>
                  <a:srgbClr val="FFC000"/>
                </a:solidFill>
                <a:latin typeface="Segoe Print" pitchFamily="2" charset="0"/>
              </a:rPr>
              <a:t>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м</a:t>
            </a:r>
            <a: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  <a:t>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н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у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т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Segoe Print" pitchFamily="2" charset="0"/>
              </a:rPr>
              <a:t>к</a:t>
            </a:r>
            <a:r>
              <a:rPr lang="ru-RU" b="1" dirty="0" smtClean="0">
                <a:solidFill>
                  <a:srgbClr val="FFC000"/>
                </a:solidFill>
                <a:latin typeface="Segoe Print" pitchFamily="2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!</a:t>
            </a:r>
            <a:endParaRPr lang="ru-RU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7" name="Рисунок 6" descr="depositphotos_250227774-stock-photo-cat-bodybuilder-with-dumbbell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928658"/>
            <a:ext cx="457203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143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д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В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Segoe Print" pitchFamily="2" charset="0"/>
              </a:rPr>
              <a:t>е</a:t>
            </a:r>
            <a:r>
              <a:rPr lang="ru-RU" b="1" dirty="0" smtClean="0">
                <a:solidFill>
                  <a:srgbClr val="FFC000"/>
                </a:solidFill>
                <a:latin typeface="Segoe Print" pitchFamily="2" charset="0"/>
              </a:rPr>
              <a:t>л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к</a:t>
            </a:r>
            <a: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  <a:t>о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б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р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и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Segoe Print" pitchFamily="2" charset="0"/>
              </a:rPr>
              <a:t>т</a:t>
            </a:r>
            <a:r>
              <a:rPr lang="ru-RU" b="1" dirty="0" smtClean="0">
                <a:solidFill>
                  <a:srgbClr val="FFC000"/>
                </a:solidFill>
                <a:latin typeface="Segoe Print" pitchFamily="2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!</a:t>
            </a:r>
            <a:endParaRPr lang="ru-RU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1" name="Рисунок 10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785800"/>
            <a:ext cx="5214974" cy="43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574326"/>
            <a:ext cx="5857916" cy="456917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1438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о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з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в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р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а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Segoe Print" pitchFamily="2" charset="0"/>
              </a:rPr>
              <a:t>щ</a:t>
            </a:r>
            <a:r>
              <a:rPr lang="ru-RU" b="1" dirty="0" smtClean="0">
                <a:solidFill>
                  <a:srgbClr val="FFC000"/>
                </a:solidFill>
                <a:latin typeface="Segoe Print" pitchFamily="2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м</a:t>
            </a:r>
            <a: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  <a:t>с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я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Р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Segoe Print" pitchFamily="2" charset="0"/>
              </a:rPr>
              <a:t>о</a:t>
            </a:r>
            <a:r>
              <a:rPr lang="ru-RU" b="1" dirty="0" smtClean="0">
                <a:solidFill>
                  <a:srgbClr val="FFC000"/>
                </a:solidFill>
                <a:latin typeface="Segoe Print" pitchFamily="2" charset="0"/>
              </a:rPr>
              <a:t>с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с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itchFamily="2" charset="0"/>
              </a:rPr>
              <a:t>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!</a:t>
            </a:r>
            <a:endParaRPr lang="ru-RU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428610"/>
            <a:ext cx="8858312" cy="428628"/>
          </a:xfrm>
          <a:prstGeom prst="roundRect">
            <a:avLst/>
          </a:prstGeom>
          <a:solidFill>
            <a:srgbClr val="84485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90"/>
            <a:ext cx="1714512" cy="6429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1142990"/>
            <a:ext cx="1714512" cy="642942"/>
          </a:xfrm>
          <a:prstGeom prst="rect">
            <a:avLst/>
          </a:prstGeom>
          <a:solidFill>
            <a:srgbClr val="70351E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1142990"/>
            <a:ext cx="1714512" cy="6429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1142990"/>
            <a:ext cx="1714512" cy="6429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86644" y="1142990"/>
            <a:ext cx="1714512" cy="642942"/>
          </a:xfrm>
          <a:prstGeom prst="rect">
            <a:avLst/>
          </a:prstGeom>
          <a:solidFill>
            <a:srgbClr val="DAA4C7"/>
          </a:solidFill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1928808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071670" y="1928808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57620" y="1928808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643570" y="1928808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928808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429520" y="2500312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429520" y="3071816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429520" y="3643320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429520" y="4214824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3571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Структура внеурочного занятия по смысловому чтению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55" name="Прямая со стрелкой 54"/>
          <p:cNvCxnSpPr>
            <a:endCxn id="5" idx="0"/>
          </p:cNvCxnSpPr>
          <p:nvPr/>
        </p:nvCxnSpPr>
        <p:spPr>
          <a:xfrm rot="10800000" flipV="1">
            <a:off x="1000100" y="857238"/>
            <a:ext cx="1428760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 flipV="1">
            <a:off x="2786050" y="857238"/>
            <a:ext cx="785818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" idx="2"/>
            <a:endCxn id="16" idx="0"/>
          </p:cNvCxnSpPr>
          <p:nvPr/>
        </p:nvCxnSpPr>
        <p:spPr>
          <a:xfrm rot="5400000">
            <a:off x="4429124" y="1000114"/>
            <a:ext cx="285752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17" idx="0"/>
          </p:cNvCxnSpPr>
          <p:nvPr/>
        </p:nvCxnSpPr>
        <p:spPr>
          <a:xfrm>
            <a:off x="5500694" y="857238"/>
            <a:ext cx="857256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18" idx="0"/>
          </p:cNvCxnSpPr>
          <p:nvPr/>
        </p:nvCxnSpPr>
        <p:spPr>
          <a:xfrm>
            <a:off x="6643702" y="857238"/>
            <a:ext cx="1500198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42844" y="128586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Скорочтение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28794" y="1142990"/>
            <a:ext cx="1714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Выразительное чтение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14744" y="114299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со словом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00694" y="1142990"/>
            <a:ext cx="1714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Работа с предложением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86644" y="114299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 текстом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5720" y="2571750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Тест Струпа</a:t>
            </a:r>
            <a:endParaRPr lang="ru-RU" sz="1300" dirty="0"/>
          </a:p>
        </p:txBody>
      </p:sp>
      <p:sp>
        <p:nvSpPr>
          <p:cNvPr id="79" name="TextBox 78"/>
          <p:cNvSpPr txBox="1"/>
          <p:nvPr/>
        </p:nvSpPr>
        <p:spPr>
          <a:xfrm>
            <a:off x="285720" y="3143254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Лишние буквы</a:t>
            </a:r>
            <a:endParaRPr lang="ru-RU" sz="1300" dirty="0"/>
          </a:p>
        </p:txBody>
      </p:sp>
      <p:sp>
        <p:nvSpPr>
          <p:cNvPr id="81" name="TextBox 80"/>
          <p:cNvSpPr txBox="1"/>
          <p:nvPr/>
        </p:nvSpPr>
        <p:spPr>
          <a:xfrm>
            <a:off x="285720" y="428626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Алфавит</a:t>
            </a:r>
            <a:endParaRPr lang="ru-RU" sz="1300" dirty="0"/>
          </a:p>
        </p:txBody>
      </p:sp>
      <p:sp>
        <p:nvSpPr>
          <p:cNvPr id="82" name="TextBox 81"/>
          <p:cNvSpPr txBox="1"/>
          <p:nvPr/>
        </p:nvSpPr>
        <p:spPr>
          <a:xfrm>
            <a:off x="285720" y="2000246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Пол-арбуза</a:t>
            </a:r>
            <a:endParaRPr lang="ru-RU" sz="1300" dirty="0"/>
          </a:p>
        </p:txBody>
      </p:sp>
      <p:sp>
        <p:nvSpPr>
          <p:cNvPr id="83" name="TextBox 82"/>
          <p:cNvSpPr txBox="1"/>
          <p:nvPr/>
        </p:nvSpPr>
        <p:spPr>
          <a:xfrm>
            <a:off x="2071670" y="1928808"/>
            <a:ext cx="13573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Разноголосое чтение</a:t>
            </a:r>
            <a:endParaRPr lang="ru-RU" sz="1300" dirty="0"/>
          </a:p>
        </p:txBody>
      </p:sp>
      <p:sp>
        <p:nvSpPr>
          <p:cNvPr id="84" name="TextBox 83"/>
          <p:cNvSpPr txBox="1"/>
          <p:nvPr/>
        </p:nvSpPr>
        <p:spPr>
          <a:xfrm>
            <a:off x="2071670" y="2571750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Отработка темпа</a:t>
            </a:r>
            <a:endParaRPr lang="ru-RU" sz="1300" dirty="0"/>
          </a:p>
        </p:txBody>
      </p:sp>
      <p:sp>
        <p:nvSpPr>
          <p:cNvPr id="85" name="TextBox 84"/>
          <p:cNvSpPr txBox="1"/>
          <p:nvPr/>
        </p:nvSpPr>
        <p:spPr>
          <a:xfrm>
            <a:off x="2071670" y="3071816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Упражнение на дикцию</a:t>
            </a:r>
            <a:endParaRPr lang="ru-RU" sz="1300" dirty="0"/>
          </a:p>
        </p:txBody>
      </p:sp>
      <p:sp>
        <p:nvSpPr>
          <p:cNvPr id="86" name="TextBox 85"/>
          <p:cNvSpPr txBox="1"/>
          <p:nvPr/>
        </p:nvSpPr>
        <p:spPr>
          <a:xfrm>
            <a:off x="2071670" y="3643320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Игра с интонацией</a:t>
            </a:r>
            <a:endParaRPr lang="ru-RU" sz="1300" dirty="0"/>
          </a:p>
        </p:txBody>
      </p:sp>
      <p:sp>
        <p:nvSpPr>
          <p:cNvPr id="87" name="TextBox 86"/>
          <p:cNvSpPr txBox="1"/>
          <p:nvPr/>
        </p:nvSpPr>
        <p:spPr>
          <a:xfrm>
            <a:off x="2071670" y="4214824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Перенос ударения</a:t>
            </a:r>
            <a:endParaRPr lang="ru-RU" sz="1300" dirty="0"/>
          </a:p>
        </p:txBody>
      </p:sp>
      <p:sp>
        <p:nvSpPr>
          <p:cNvPr id="88" name="TextBox 87"/>
          <p:cNvSpPr txBox="1"/>
          <p:nvPr/>
        </p:nvSpPr>
        <p:spPr>
          <a:xfrm>
            <a:off x="3857620" y="2000246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Нарисуй эмоцию</a:t>
            </a:r>
            <a:endParaRPr lang="ru-RU" sz="1300" dirty="0"/>
          </a:p>
        </p:txBody>
      </p:sp>
      <p:sp>
        <p:nvSpPr>
          <p:cNvPr id="89" name="TextBox 88"/>
          <p:cNvSpPr txBox="1"/>
          <p:nvPr/>
        </p:nvSpPr>
        <p:spPr>
          <a:xfrm>
            <a:off x="3857620" y="2500312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Найди неверное слово</a:t>
            </a:r>
            <a:endParaRPr lang="ru-RU" sz="1300" dirty="0"/>
          </a:p>
        </p:txBody>
      </p:sp>
      <p:sp>
        <p:nvSpPr>
          <p:cNvPr id="90" name="TextBox 89"/>
          <p:cNvSpPr txBox="1"/>
          <p:nvPr/>
        </p:nvSpPr>
        <p:spPr>
          <a:xfrm>
            <a:off x="3857620" y="3071816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Многозначные слова</a:t>
            </a:r>
            <a:endParaRPr lang="ru-RU" sz="1300" dirty="0"/>
          </a:p>
        </p:txBody>
      </p:sp>
      <p:sp>
        <p:nvSpPr>
          <p:cNvPr id="91" name="TextBox 90"/>
          <p:cNvSpPr txBox="1"/>
          <p:nvPr/>
        </p:nvSpPr>
        <p:spPr>
          <a:xfrm>
            <a:off x="3857620" y="3714758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Слова-образы</a:t>
            </a:r>
            <a:endParaRPr lang="ru-RU" sz="1300" dirty="0"/>
          </a:p>
        </p:txBody>
      </p:sp>
      <p:sp>
        <p:nvSpPr>
          <p:cNvPr id="92" name="TextBox 91"/>
          <p:cNvSpPr txBox="1"/>
          <p:nvPr/>
        </p:nvSpPr>
        <p:spPr>
          <a:xfrm>
            <a:off x="3857620" y="428626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Новые слова</a:t>
            </a:r>
            <a:endParaRPr lang="ru-RU" sz="1300" dirty="0"/>
          </a:p>
        </p:txBody>
      </p:sp>
      <p:sp>
        <p:nvSpPr>
          <p:cNvPr id="93" name="TextBox 92"/>
          <p:cNvSpPr txBox="1"/>
          <p:nvPr/>
        </p:nvSpPr>
        <p:spPr>
          <a:xfrm>
            <a:off x="5643570" y="1928808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Вообрази и раскрась</a:t>
            </a:r>
            <a:endParaRPr lang="ru-RU" sz="1300" dirty="0"/>
          </a:p>
        </p:txBody>
      </p:sp>
      <p:sp>
        <p:nvSpPr>
          <p:cNvPr id="94" name="TextBox 93"/>
          <p:cNvSpPr txBox="1"/>
          <p:nvPr/>
        </p:nvSpPr>
        <p:spPr>
          <a:xfrm>
            <a:off x="5643570" y="2500312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Рассказ по предложению</a:t>
            </a:r>
            <a:endParaRPr lang="ru-RU" sz="1300" dirty="0"/>
          </a:p>
        </p:txBody>
      </p:sp>
      <p:sp>
        <p:nvSpPr>
          <p:cNvPr id="95" name="TextBox 94"/>
          <p:cNvSpPr txBox="1"/>
          <p:nvPr/>
        </p:nvSpPr>
        <p:spPr>
          <a:xfrm>
            <a:off x="5643570" y="3143254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Фразеологизмы</a:t>
            </a:r>
            <a:endParaRPr lang="ru-RU" sz="1300" dirty="0"/>
          </a:p>
        </p:txBody>
      </p:sp>
      <p:sp>
        <p:nvSpPr>
          <p:cNvPr id="96" name="TextBox 95"/>
          <p:cNvSpPr txBox="1"/>
          <p:nvPr/>
        </p:nvSpPr>
        <p:spPr>
          <a:xfrm>
            <a:off x="5643570" y="3643320"/>
            <a:ext cx="1571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Продолжи предложение</a:t>
            </a:r>
            <a:endParaRPr lang="ru-RU" sz="1300" dirty="0"/>
          </a:p>
        </p:txBody>
      </p:sp>
      <p:sp>
        <p:nvSpPr>
          <p:cNvPr id="97" name="TextBox 96"/>
          <p:cNvSpPr txBox="1"/>
          <p:nvPr/>
        </p:nvSpPr>
        <p:spPr>
          <a:xfrm>
            <a:off x="5643570" y="4191670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 ком (чём) и что говорится</a:t>
            </a:r>
            <a:endParaRPr lang="ru-RU" sz="1300" dirty="0"/>
          </a:p>
        </p:txBody>
      </p:sp>
      <p:sp>
        <p:nvSpPr>
          <p:cNvPr id="98" name="TextBox 97"/>
          <p:cNvSpPr txBox="1"/>
          <p:nvPr/>
        </p:nvSpPr>
        <p:spPr>
          <a:xfrm>
            <a:off x="7429520" y="1928808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Чему учит сказка (рассказ)</a:t>
            </a:r>
            <a:endParaRPr lang="ru-RU" sz="1300" dirty="0"/>
          </a:p>
        </p:txBody>
      </p:sp>
      <p:sp>
        <p:nvSpPr>
          <p:cNvPr id="99" name="TextBox 98"/>
          <p:cNvSpPr txBox="1"/>
          <p:nvPr/>
        </p:nvSpPr>
        <p:spPr>
          <a:xfrm>
            <a:off x="7429520" y="2500312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Наведи порядок в тексте</a:t>
            </a:r>
            <a:endParaRPr lang="ru-RU" sz="1300" dirty="0"/>
          </a:p>
        </p:txBody>
      </p:sp>
      <p:sp>
        <p:nvSpPr>
          <p:cNvPr id="100" name="TextBox 99"/>
          <p:cNvSpPr txBox="1"/>
          <p:nvPr/>
        </p:nvSpPr>
        <p:spPr>
          <a:xfrm>
            <a:off x="7429520" y="3071816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Отметь верные утверждения</a:t>
            </a:r>
            <a:endParaRPr lang="ru-RU" sz="13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358082" y="3643320"/>
            <a:ext cx="1571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«Тонкие» и «толстые» вопросы</a:t>
            </a:r>
            <a:endParaRPr lang="ru-RU" sz="13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429520" y="428626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Ромашка Блума</a:t>
            </a:r>
            <a:endParaRPr lang="ru-RU" sz="13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85720" y="3643320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Слово для отработки</a:t>
            </a:r>
            <a:endParaRPr lang="ru-RU" sz="13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285720" y="2500312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285720" y="3071816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285720" y="3643320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285720" y="4214824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2071670" y="2500312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2071670" y="3071816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2071670" y="3643320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071670" y="4214824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3857620" y="2500312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3857620" y="3071816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3857620" y="3643320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3857620" y="4214824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5643570" y="2500312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5643570" y="3071816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5643570" y="3643320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5643570" y="4214824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4. Работа с предложением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pic>
        <p:nvPicPr>
          <p:cNvPr id="6" name="Рисунок 5" descr="копиррай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0125" y="4895850"/>
            <a:ext cx="523875" cy="247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1214428"/>
            <a:ext cx="1533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Что это?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1228545"/>
            <a:ext cx="7072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– совокупность упражнений, направленных на развитие воображения через прочитанное.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3120100"/>
            <a:ext cx="171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Для чего?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00232" y="3157371"/>
            <a:ext cx="7143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– такая работа развивает у детей умение сознательно пользоваться предложением для выражения своих мыслей и способствует формированию ярких образов при чтении.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работы с предложением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1928808"/>
            <a:ext cx="6929486" cy="2786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2924"/>
            <a:ext cx="9144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а. Вообрази и раскрась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Прочитанное предложение необходимо максимально точно </a:t>
            </a:r>
          </a:p>
          <a:p>
            <a:pPr lvl="0" algn="ctr"/>
            <a:r>
              <a:rPr lang="ru-RU" sz="2000" dirty="0" smtClean="0"/>
              <a:t>отобразить в рисунке.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2143122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Нарисуй рисунок по предложению как можно точнее:</a:t>
            </a:r>
            <a:endParaRPr lang="ru-RU" sz="14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2643188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 зеленой полянке рос яркий мухомор, а под ним от дождя пряталась божья коровка. </a:t>
            </a:r>
            <a:endParaRPr lang="ru-RU" sz="2000" dirty="0"/>
          </a:p>
        </p:txBody>
      </p:sp>
      <p:pic>
        <p:nvPicPr>
          <p:cNvPr id="65538" name="Picture 2" descr="https://flomaster.club/uploads/posts/2021-02/1612192959_13-p-detskie-risunki-guashyu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108" y="2000246"/>
            <a:ext cx="1939132" cy="265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428610"/>
            <a:ext cx="8858312" cy="428628"/>
          </a:xfrm>
          <a:prstGeom prst="roundRect">
            <a:avLst/>
          </a:prstGeom>
          <a:solidFill>
            <a:srgbClr val="84485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90"/>
            <a:ext cx="1714512" cy="6429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1142990"/>
            <a:ext cx="1714512" cy="642942"/>
          </a:xfrm>
          <a:prstGeom prst="rect">
            <a:avLst/>
          </a:prstGeom>
          <a:solidFill>
            <a:srgbClr val="70351E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1142990"/>
            <a:ext cx="1714512" cy="6429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1142990"/>
            <a:ext cx="1714512" cy="6429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86644" y="1142990"/>
            <a:ext cx="1714512" cy="642942"/>
          </a:xfrm>
          <a:prstGeom prst="rect">
            <a:avLst/>
          </a:prstGeom>
          <a:solidFill>
            <a:srgbClr val="DAA4C7"/>
          </a:solidFill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1928808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071670" y="1928808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57620" y="1928808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643570" y="1928808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928808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429520" y="2500312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429520" y="3071816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429520" y="3643320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429520" y="4214824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3571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Структура внеурочного занятия по смысловому чтению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55" name="Прямая со стрелкой 54"/>
          <p:cNvCxnSpPr>
            <a:endCxn id="5" idx="0"/>
          </p:cNvCxnSpPr>
          <p:nvPr/>
        </p:nvCxnSpPr>
        <p:spPr>
          <a:xfrm rot="10800000" flipV="1">
            <a:off x="1000100" y="857238"/>
            <a:ext cx="1428760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 flipV="1">
            <a:off x="2786050" y="857238"/>
            <a:ext cx="785818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" idx="2"/>
            <a:endCxn id="16" idx="0"/>
          </p:cNvCxnSpPr>
          <p:nvPr/>
        </p:nvCxnSpPr>
        <p:spPr>
          <a:xfrm rot="5400000">
            <a:off x="4429124" y="1000114"/>
            <a:ext cx="285752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17" idx="0"/>
          </p:cNvCxnSpPr>
          <p:nvPr/>
        </p:nvCxnSpPr>
        <p:spPr>
          <a:xfrm>
            <a:off x="5500694" y="857238"/>
            <a:ext cx="857256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18" idx="0"/>
          </p:cNvCxnSpPr>
          <p:nvPr/>
        </p:nvCxnSpPr>
        <p:spPr>
          <a:xfrm>
            <a:off x="6643702" y="857238"/>
            <a:ext cx="1500198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42844" y="128586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Скорочтение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28794" y="1142990"/>
            <a:ext cx="1714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Выразительное чтение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14744" y="114299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со словом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00694" y="1142990"/>
            <a:ext cx="1714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Работа с предложением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86644" y="114299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 текстом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5720" y="2571750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Тест Струпа</a:t>
            </a:r>
            <a:endParaRPr lang="ru-RU" sz="1300" dirty="0"/>
          </a:p>
        </p:txBody>
      </p:sp>
      <p:sp>
        <p:nvSpPr>
          <p:cNvPr id="79" name="TextBox 78"/>
          <p:cNvSpPr txBox="1"/>
          <p:nvPr/>
        </p:nvSpPr>
        <p:spPr>
          <a:xfrm>
            <a:off x="285720" y="3143254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Лишние буквы</a:t>
            </a:r>
            <a:endParaRPr lang="ru-RU" sz="1300" dirty="0"/>
          </a:p>
        </p:txBody>
      </p:sp>
      <p:sp>
        <p:nvSpPr>
          <p:cNvPr id="81" name="TextBox 80"/>
          <p:cNvSpPr txBox="1"/>
          <p:nvPr/>
        </p:nvSpPr>
        <p:spPr>
          <a:xfrm>
            <a:off x="285720" y="428626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Алфавит</a:t>
            </a:r>
            <a:endParaRPr lang="ru-RU" sz="1300" dirty="0"/>
          </a:p>
        </p:txBody>
      </p:sp>
      <p:sp>
        <p:nvSpPr>
          <p:cNvPr id="82" name="TextBox 81"/>
          <p:cNvSpPr txBox="1"/>
          <p:nvPr/>
        </p:nvSpPr>
        <p:spPr>
          <a:xfrm>
            <a:off x="285720" y="2000246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Пол-арбуза</a:t>
            </a:r>
            <a:endParaRPr lang="ru-RU" sz="1300" dirty="0"/>
          </a:p>
        </p:txBody>
      </p:sp>
      <p:sp>
        <p:nvSpPr>
          <p:cNvPr id="83" name="TextBox 82"/>
          <p:cNvSpPr txBox="1"/>
          <p:nvPr/>
        </p:nvSpPr>
        <p:spPr>
          <a:xfrm>
            <a:off x="2071670" y="1928808"/>
            <a:ext cx="13573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Разноголосое чтение</a:t>
            </a:r>
            <a:endParaRPr lang="ru-RU" sz="1300" dirty="0"/>
          </a:p>
        </p:txBody>
      </p:sp>
      <p:sp>
        <p:nvSpPr>
          <p:cNvPr id="84" name="TextBox 83"/>
          <p:cNvSpPr txBox="1"/>
          <p:nvPr/>
        </p:nvSpPr>
        <p:spPr>
          <a:xfrm>
            <a:off x="2071670" y="2571750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Отработка темпа</a:t>
            </a:r>
            <a:endParaRPr lang="ru-RU" sz="1300" dirty="0"/>
          </a:p>
        </p:txBody>
      </p:sp>
      <p:sp>
        <p:nvSpPr>
          <p:cNvPr id="85" name="TextBox 84"/>
          <p:cNvSpPr txBox="1"/>
          <p:nvPr/>
        </p:nvSpPr>
        <p:spPr>
          <a:xfrm>
            <a:off x="2071670" y="3071816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Упражнение на дикцию</a:t>
            </a:r>
            <a:endParaRPr lang="ru-RU" sz="1300" dirty="0"/>
          </a:p>
        </p:txBody>
      </p:sp>
      <p:sp>
        <p:nvSpPr>
          <p:cNvPr id="86" name="TextBox 85"/>
          <p:cNvSpPr txBox="1"/>
          <p:nvPr/>
        </p:nvSpPr>
        <p:spPr>
          <a:xfrm>
            <a:off x="2071670" y="3643320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Игра с интонацией</a:t>
            </a:r>
            <a:endParaRPr lang="ru-RU" sz="1300" dirty="0"/>
          </a:p>
        </p:txBody>
      </p:sp>
      <p:sp>
        <p:nvSpPr>
          <p:cNvPr id="87" name="TextBox 86"/>
          <p:cNvSpPr txBox="1"/>
          <p:nvPr/>
        </p:nvSpPr>
        <p:spPr>
          <a:xfrm>
            <a:off x="2071670" y="4214824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Перенос ударения</a:t>
            </a:r>
            <a:endParaRPr lang="ru-RU" sz="1300" dirty="0"/>
          </a:p>
        </p:txBody>
      </p:sp>
      <p:sp>
        <p:nvSpPr>
          <p:cNvPr id="88" name="TextBox 87"/>
          <p:cNvSpPr txBox="1"/>
          <p:nvPr/>
        </p:nvSpPr>
        <p:spPr>
          <a:xfrm>
            <a:off x="3857620" y="2000246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Нарисуй эмоцию</a:t>
            </a:r>
            <a:endParaRPr lang="ru-RU" sz="1300" dirty="0"/>
          </a:p>
        </p:txBody>
      </p:sp>
      <p:sp>
        <p:nvSpPr>
          <p:cNvPr id="89" name="TextBox 88"/>
          <p:cNvSpPr txBox="1"/>
          <p:nvPr/>
        </p:nvSpPr>
        <p:spPr>
          <a:xfrm>
            <a:off x="3857620" y="2500312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Найди неверное слово</a:t>
            </a:r>
            <a:endParaRPr lang="ru-RU" sz="1300" dirty="0"/>
          </a:p>
        </p:txBody>
      </p:sp>
      <p:sp>
        <p:nvSpPr>
          <p:cNvPr id="90" name="TextBox 89"/>
          <p:cNvSpPr txBox="1"/>
          <p:nvPr/>
        </p:nvSpPr>
        <p:spPr>
          <a:xfrm>
            <a:off x="3857620" y="3071816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Многозначные слова</a:t>
            </a:r>
            <a:endParaRPr lang="ru-RU" sz="1300" dirty="0"/>
          </a:p>
        </p:txBody>
      </p:sp>
      <p:sp>
        <p:nvSpPr>
          <p:cNvPr id="91" name="TextBox 90"/>
          <p:cNvSpPr txBox="1"/>
          <p:nvPr/>
        </p:nvSpPr>
        <p:spPr>
          <a:xfrm>
            <a:off x="3857620" y="3714758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Слова-образы</a:t>
            </a:r>
            <a:endParaRPr lang="ru-RU" sz="1300" dirty="0"/>
          </a:p>
        </p:txBody>
      </p:sp>
      <p:sp>
        <p:nvSpPr>
          <p:cNvPr id="92" name="TextBox 91"/>
          <p:cNvSpPr txBox="1"/>
          <p:nvPr/>
        </p:nvSpPr>
        <p:spPr>
          <a:xfrm>
            <a:off x="3857620" y="428626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Новые слова</a:t>
            </a:r>
            <a:endParaRPr lang="ru-RU" sz="1300" dirty="0"/>
          </a:p>
        </p:txBody>
      </p:sp>
      <p:sp>
        <p:nvSpPr>
          <p:cNvPr id="93" name="TextBox 92"/>
          <p:cNvSpPr txBox="1"/>
          <p:nvPr/>
        </p:nvSpPr>
        <p:spPr>
          <a:xfrm>
            <a:off x="5643570" y="1928808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Вообрази и раскрась</a:t>
            </a:r>
            <a:endParaRPr lang="ru-RU" sz="1300" dirty="0"/>
          </a:p>
        </p:txBody>
      </p:sp>
      <p:sp>
        <p:nvSpPr>
          <p:cNvPr id="94" name="TextBox 93"/>
          <p:cNvSpPr txBox="1"/>
          <p:nvPr/>
        </p:nvSpPr>
        <p:spPr>
          <a:xfrm>
            <a:off x="5643570" y="2500312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Рассказ по предложению</a:t>
            </a:r>
            <a:endParaRPr lang="ru-RU" sz="1300" dirty="0"/>
          </a:p>
        </p:txBody>
      </p:sp>
      <p:sp>
        <p:nvSpPr>
          <p:cNvPr id="95" name="TextBox 94"/>
          <p:cNvSpPr txBox="1"/>
          <p:nvPr/>
        </p:nvSpPr>
        <p:spPr>
          <a:xfrm>
            <a:off x="5643570" y="3143254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Фразеологизмы</a:t>
            </a:r>
            <a:endParaRPr lang="ru-RU" sz="1300" dirty="0"/>
          </a:p>
        </p:txBody>
      </p:sp>
      <p:sp>
        <p:nvSpPr>
          <p:cNvPr id="96" name="TextBox 95"/>
          <p:cNvSpPr txBox="1"/>
          <p:nvPr/>
        </p:nvSpPr>
        <p:spPr>
          <a:xfrm>
            <a:off x="5643570" y="3643320"/>
            <a:ext cx="1571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Продолжи предложение</a:t>
            </a:r>
            <a:endParaRPr lang="ru-RU" sz="1300" dirty="0"/>
          </a:p>
        </p:txBody>
      </p:sp>
      <p:sp>
        <p:nvSpPr>
          <p:cNvPr id="97" name="TextBox 96"/>
          <p:cNvSpPr txBox="1"/>
          <p:nvPr/>
        </p:nvSpPr>
        <p:spPr>
          <a:xfrm>
            <a:off x="5643570" y="4191670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 ком (чём) и что говорится</a:t>
            </a:r>
            <a:endParaRPr lang="ru-RU" sz="1300" dirty="0"/>
          </a:p>
        </p:txBody>
      </p:sp>
      <p:sp>
        <p:nvSpPr>
          <p:cNvPr id="98" name="TextBox 97"/>
          <p:cNvSpPr txBox="1"/>
          <p:nvPr/>
        </p:nvSpPr>
        <p:spPr>
          <a:xfrm>
            <a:off x="7429520" y="1928808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Чему учит сказка (рассказ)</a:t>
            </a:r>
            <a:endParaRPr lang="ru-RU" sz="1300" dirty="0"/>
          </a:p>
        </p:txBody>
      </p:sp>
      <p:sp>
        <p:nvSpPr>
          <p:cNvPr id="99" name="TextBox 98"/>
          <p:cNvSpPr txBox="1"/>
          <p:nvPr/>
        </p:nvSpPr>
        <p:spPr>
          <a:xfrm>
            <a:off x="7429520" y="2500312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Наведи порядок в тексте</a:t>
            </a:r>
            <a:endParaRPr lang="ru-RU" sz="1300" dirty="0"/>
          </a:p>
        </p:txBody>
      </p:sp>
      <p:sp>
        <p:nvSpPr>
          <p:cNvPr id="100" name="TextBox 99"/>
          <p:cNvSpPr txBox="1"/>
          <p:nvPr/>
        </p:nvSpPr>
        <p:spPr>
          <a:xfrm>
            <a:off x="7429520" y="3071816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Отметь верные утверждения</a:t>
            </a:r>
            <a:endParaRPr lang="ru-RU" sz="13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358082" y="3643320"/>
            <a:ext cx="1571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«Тонкие» и «толстые» вопросы</a:t>
            </a:r>
            <a:endParaRPr lang="ru-RU" sz="13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429520" y="428626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Ромашка Блума</a:t>
            </a:r>
            <a:endParaRPr lang="ru-RU" sz="13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85720" y="3643320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Слово для отработки</a:t>
            </a:r>
            <a:endParaRPr lang="ru-RU" sz="13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285720" y="2500312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285720" y="3071816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285720" y="3643320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285720" y="4214824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2071670" y="2500312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2071670" y="3071816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2071670" y="3643320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071670" y="4214824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3857620" y="2500312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3857620" y="3071816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3857620" y="3643320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3857620" y="4214824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5643570" y="2500312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5643570" y="3071816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5643570" y="3643320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5643570" y="4214824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работы с предложением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1928808"/>
            <a:ext cx="6929486" cy="2786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2924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б. Рассказ по предложению</a:t>
            </a:r>
            <a:r>
              <a:rPr lang="ru-RU" sz="2800" b="1" dirty="0" smtClean="0"/>
              <a:t> 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«Разворачивание» текстовой информации. 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143122"/>
            <a:ext cx="6357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На каждое слово в предложении добавь свое уточнение:</a:t>
            </a:r>
            <a:endParaRPr lang="ru-RU" sz="14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2643188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Котята прыгали за бабочкой.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429006"/>
            <a:ext cx="6786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Котята – не взрослые кошки и коты, родились недавно.</a:t>
            </a:r>
          </a:p>
          <a:p>
            <a:r>
              <a:rPr lang="ru-RU" sz="2000" dirty="0" smtClean="0"/>
              <a:t>Прыгали – значит уже немного подросли.</a:t>
            </a:r>
          </a:p>
          <a:p>
            <a:r>
              <a:rPr lang="ru-RU" sz="2000" dirty="0" smtClean="0"/>
              <a:t>За бабочкой – значит событие происходило на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работы с предложением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1714494"/>
            <a:ext cx="6929486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2924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в. Работа с фразеологизмами</a:t>
            </a:r>
            <a:r>
              <a:rPr lang="ru-RU" sz="2800" b="1" dirty="0" smtClean="0"/>
              <a:t> 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Понимание фразеологизма и сопоставление прочитанного с картинкой.</a:t>
            </a:r>
            <a:endParaRPr lang="ru-RU" sz="20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30198" t="28331" r="27525" b="17968"/>
          <a:stretch>
            <a:fillRect/>
          </a:stretch>
        </p:blipFill>
        <p:spPr bwMode="auto">
          <a:xfrm>
            <a:off x="2285984" y="1857370"/>
            <a:ext cx="4572032" cy="306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работы с предложением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1928808"/>
            <a:ext cx="6929486" cy="2786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2924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г. Продолжи предложение…</a:t>
            </a:r>
            <a:r>
              <a:rPr lang="ru-RU" sz="2800" b="1" dirty="0" smtClean="0"/>
              <a:t> 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Возможность окончить предложение, используя свою фантазию.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143122"/>
            <a:ext cx="6357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Используй свою фантазию и продолжи предложение:</a:t>
            </a:r>
            <a:endParaRPr lang="ru-RU" sz="14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2643188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Однажды ребята пошли в лес. И вдруг там…..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работы с предложением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2143122"/>
            <a:ext cx="6929486" cy="2786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2924"/>
            <a:ext cx="9144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д. О ком (чём) и что говорится в предложении 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Необходимо подчеркнуть разноцветными карандашами </a:t>
            </a:r>
          </a:p>
          <a:p>
            <a:pPr lvl="0" algn="ctr"/>
            <a:r>
              <a:rPr lang="ru-RU" sz="2000" dirty="0" smtClean="0"/>
              <a:t>главного героя и его действия.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357436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О ком говорится в предложении? Подчеркни синим карандашом.</a:t>
            </a:r>
          </a:p>
          <a:p>
            <a:pPr algn="ctr"/>
            <a:r>
              <a:rPr lang="ru-RU" sz="1400" b="1" i="1" dirty="0" smtClean="0"/>
              <a:t>Что делают главные герои? Подчеркни красным карандашом.</a:t>
            </a:r>
            <a:endParaRPr lang="ru-RU" sz="14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3286130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Девочки и мальчики прыгают, как мячики.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428610"/>
            <a:ext cx="8858312" cy="428628"/>
          </a:xfrm>
          <a:prstGeom prst="roundRect">
            <a:avLst/>
          </a:prstGeom>
          <a:solidFill>
            <a:srgbClr val="84485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90"/>
            <a:ext cx="1714512" cy="6429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1142990"/>
            <a:ext cx="1714512" cy="642942"/>
          </a:xfrm>
          <a:prstGeom prst="rect">
            <a:avLst/>
          </a:prstGeom>
          <a:solidFill>
            <a:srgbClr val="70351E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1142990"/>
            <a:ext cx="1714512" cy="6429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1142990"/>
            <a:ext cx="1714512" cy="6429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86644" y="1142990"/>
            <a:ext cx="1714512" cy="642942"/>
          </a:xfrm>
          <a:prstGeom prst="rect">
            <a:avLst/>
          </a:prstGeom>
          <a:solidFill>
            <a:srgbClr val="DAA4C7"/>
          </a:solidFill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1928808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071670" y="1928808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57620" y="1928808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643570" y="1928808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1928808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429520" y="2500312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429520" y="3071816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429520" y="3643320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429520" y="4214824"/>
            <a:ext cx="1428760" cy="500066"/>
          </a:xfrm>
          <a:prstGeom prst="rect">
            <a:avLst/>
          </a:prstGeom>
          <a:noFill/>
          <a:ln>
            <a:solidFill>
              <a:srgbClr val="DA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3571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Структура внеурочного занятия по смысловому чтению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55" name="Прямая со стрелкой 54"/>
          <p:cNvCxnSpPr>
            <a:endCxn id="5" idx="0"/>
          </p:cNvCxnSpPr>
          <p:nvPr/>
        </p:nvCxnSpPr>
        <p:spPr>
          <a:xfrm rot="10800000" flipV="1">
            <a:off x="1000100" y="857238"/>
            <a:ext cx="1428760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 flipV="1">
            <a:off x="2786050" y="857238"/>
            <a:ext cx="785818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" idx="2"/>
            <a:endCxn id="16" idx="0"/>
          </p:cNvCxnSpPr>
          <p:nvPr/>
        </p:nvCxnSpPr>
        <p:spPr>
          <a:xfrm rot="5400000">
            <a:off x="4429124" y="1000114"/>
            <a:ext cx="285752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17" idx="0"/>
          </p:cNvCxnSpPr>
          <p:nvPr/>
        </p:nvCxnSpPr>
        <p:spPr>
          <a:xfrm>
            <a:off x="5500694" y="857238"/>
            <a:ext cx="857256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18" idx="0"/>
          </p:cNvCxnSpPr>
          <p:nvPr/>
        </p:nvCxnSpPr>
        <p:spPr>
          <a:xfrm>
            <a:off x="6643702" y="857238"/>
            <a:ext cx="1500198" cy="2857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42844" y="128586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Скорочтение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28794" y="1142990"/>
            <a:ext cx="1714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Выразительное чтение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14744" y="114299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со словом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00694" y="1142990"/>
            <a:ext cx="1714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Работа с предложением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86644" y="114299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 текстом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5720" y="2571750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Тест Струпа</a:t>
            </a:r>
            <a:endParaRPr lang="ru-RU" sz="1300" dirty="0"/>
          </a:p>
        </p:txBody>
      </p:sp>
      <p:sp>
        <p:nvSpPr>
          <p:cNvPr id="79" name="TextBox 78"/>
          <p:cNvSpPr txBox="1"/>
          <p:nvPr/>
        </p:nvSpPr>
        <p:spPr>
          <a:xfrm>
            <a:off x="285720" y="3143254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Лишние буквы</a:t>
            </a:r>
            <a:endParaRPr lang="ru-RU" sz="1300" dirty="0"/>
          </a:p>
        </p:txBody>
      </p:sp>
      <p:sp>
        <p:nvSpPr>
          <p:cNvPr id="81" name="TextBox 80"/>
          <p:cNvSpPr txBox="1"/>
          <p:nvPr/>
        </p:nvSpPr>
        <p:spPr>
          <a:xfrm>
            <a:off x="285720" y="428626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Алфавит</a:t>
            </a:r>
            <a:endParaRPr lang="ru-RU" sz="1300" dirty="0"/>
          </a:p>
        </p:txBody>
      </p:sp>
      <p:sp>
        <p:nvSpPr>
          <p:cNvPr id="82" name="TextBox 81"/>
          <p:cNvSpPr txBox="1"/>
          <p:nvPr/>
        </p:nvSpPr>
        <p:spPr>
          <a:xfrm>
            <a:off x="285720" y="2000246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Пол-арбуза</a:t>
            </a:r>
            <a:endParaRPr lang="ru-RU" sz="1300" dirty="0"/>
          </a:p>
        </p:txBody>
      </p:sp>
      <p:sp>
        <p:nvSpPr>
          <p:cNvPr id="83" name="TextBox 82"/>
          <p:cNvSpPr txBox="1"/>
          <p:nvPr/>
        </p:nvSpPr>
        <p:spPr>
          <a:xfrm>
            <a:off x="2071670" y="1928808"/>
            <a:ext cx="13573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Разноголосое чтение</a:t>
            </a:r>
            <a:endParaRPr lang="ru-RU" sz="1300" dirty="0"/>
          </a:p>
        </p:txBody>
      </p:sp>
      <p:sp>
        <p:nvSpPr>
          <p:cNvPr id="84" name="TextBox 83"/>
          <p:cNvSpPr txBox="1"/>
          <p:nvPr/>
        </p:nvSpPr>
        <p:spPr>
          <a:xfrm>
            <a:off x="2071670" y="2571750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Отработка темпа</a:t>
            </a:r>
            <a:endParaRPr lang="ru-RU" sz="1300" dirty="0"/>
          </a:p>
        </p:txBody>
      </p:sp>
      <p:sp>
        <p:nvSpPr>
          <p:cNvPr id="85" name="TextBox 84"/>
          <p:cNvSpPr txBox="1"/>
          <p:nvPr/>
        </p:nvSpPr>
        <p:spPr>
          <a:xfrm>
            <a:off x="2071670" y="3071816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Упражнение на дикцию</a:t>
            </a:r>
            <a:endParaRPr lang="ru-RU" sz="1300" dirty="0"/>
          </a:p>
        </p:txBody>
      </p:sp>
      <p:sp>
        <p:nvSpPr>
          <p:cNvPr id="86" name="TextBox 85"/>
          <p:cNvSpPr txBox="1"/>
          <p:nvPr/>
        </p:nvSpPr>
        <p:spPr>
          <a:xfrm>
            <a:off x="2071670" y="3643320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Игра с интонацией</a:t>
            </a:r>
            <a:endParaRPr lang="ru-RU" sz="1300" dirty="0"/>
          </a:p>
        </p:txBody>
      </p:sp>
      <p:sp>
        <p:nvSpPr>
          <p:cNvPr id="87" name="TextBox 86"/>
          <p:cNvSpPr txBox="1"/>
          <p:nvPr/>
        </p:nvSpPr>
        <p:spPr>
          <a:xfrm>
            <a:off x="2071670" y="4214824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Перенос ударения</a:t>
            </a:r>
            <a:endParaRPr lang="ru-RU" sz="1300" dirty="0"/>
          </a:p>
        </p:txBody>
      </p:sp>
      <p:sp>
        <p:nvSpPr>
          <p:cNvPr id="88" name="TextBox 87"/>
          <p:cNvSpPr txBox="1"/>
          <p:nvPr/>
        </p:nvSpPr>
        <p:spPr>
          <a:xfrm>
            <a:off x="3857620" y="2000246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Нарисуй эмоцию</a:t>
            </a:r>
            <a:endParaRPr lang="ru-RU" sz="1300" dirty="0"/>
          </a:p>
        </p:txBody>
      </p:sp>
      <p:sp>
        <p:nvSpPr>
          <p:cNvPr id="89" name="TextBox 88"/>
          <p:cNvSpPr txBox="1"/>
          <p:nvPr/>
        </p:nvSpPr>
        <p:spPr>
          <a:xfrm>
            <a:off x="3857620" y="2500312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Найди неверное слово</a:t>
            </a:r>
            <a:endParaRPr lang="ru-RU" sz="1300" dirty="0"/>
          </a:p>
        </p:txBody>
      </p:sp>
      <p:sp>
        <p:nvSpPr>
          <p:cNvPr id="90" name="TextBox 89"/>
          <p:cNvSpPr txBox="1"/>
          <p:nvPr/>
        </p:nvSpPr>
        <p:spPr>
          <a:xfrm>
            <a:off x="3857620" y="3071816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Многозначные слова</a:t>
            </a:r>
            <a:endParaRPr lang="ru-RU" sz="1300" dirty="0"/>
          </a:p>
        </p:txBody>
      </p:sp>
      <p:sp>
        <p:nvSpPr>
          <p:cNvPr id="91" name="TextBox 90"/>
          <p:cNvSpPr txBox="1"/>
          <p:nvPr/>
        </p:nvSpPr>
        <p:spPr>
          <a:xfrm>
            <a:off x="3857620" y="3714758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Слова-образы</a:t>
            </a:r>
            <a:endParaRPr lang="ru-RU" sz="1300" dirty="0"/>
          </a:p>
        </p:txBody>
      </p:sp>
      <p:sp>
        <p:nvSpPr>
          <p:cNvPr id="92" name="TextBox 91"/>
          <p:cNvSpPr txBox="1"/>
          <p:nvPr/>
        </p:nvSpPr>
        <p:spPr>
          <a:xfrm>
            <a:off x="3857620" y="428626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Новые слова</a:t>
            </a:r>
            <a:endParaRPr lang="ru-RU" sz="1300" dirty="0"/>
          </a:p>
        </p:txBody>
      </p:sp>
      <p:sp>
        <p:nvSpPr>
          <p:cNvPr id="93" name="TextBox 92"/>
          <p:cNvSpPr txBox="1"/>
          <p:nvPr/>
        </p:nvSpPr>
        <p:spPr>
          <a:xfrm>
            <a:off x="5643570" y="1928808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Вообрази и раскрась</a:t>
            </a:r>
            <a:endParaRPr lang="ru-RU" sz="1300" dirty="0"/>
          </a:p>
        </p:txBody>
      </p:sp>
      <p:sp>
        <p:nvSpPr>
          <p:cNvPr id="94" name="TextBox 93"/>
          <p:cNvSpPr txBox="1"/>
          <p:nvPr/>
        </p:nvSpPr>
        <p:spPr>
          <a:xfrm>
            <a:off x="5643570" y="2500312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Рассказ по предложению</a:t>
            </a:r>
            <a:endParaRPr lang="ru-RU" sz="1300" dirty="0"/>
          </a:p>
        </p:txBody>
      </p:sp>
      <p:sp>
        <p:nvSpPr>
          <p:cNvPr id="95" name="TextBox 94"/>
          <p:cNvSpPr txBox="1"/>
          <p:nvPr/>
        </p:nvSpPr>
        <p:spPr>
          <a:xfrm>
            <a:off x="5643570" y="3143254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Фразеологизмы</a:t>
            </a:r>
            <a:endParaRPr lang="ru-RU" sz="1300" dirty="0"/>
          </a:p>
        </p:txBody>
      </p:sp>
      <p:sp>
        <p:nvSpPr>
          <p:cNvPr id="96" name="TextBox 95"/>
          <p:cNvSpPr txBox="1"/>
          <p:nvPr/>
        </p:nvSpPr>
        <p:spPr>
          <a:xfrm>
            <a:off x="5643570" y="3643320"/>
            <a:ext cx="1571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Продолжи предложение</a:t>
            </a:r>
            <a:endParaRPr lang="ru-RU" sz="1300" dirty="0"/>
          </a:p>
        </p:txBody>
      </p:sp>
      <p:sp>
        <p:nvSpPr>
          <p:cNvPr id="97" name="TextBox 96"/>
          <p:cNvSpPr txBox="1"/>
          <p:nvPr/>
        </p:nvSpPr>
        <p:spPr>
          <a:xfrm>
            <a:off x="5643570" y="4191670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 ком (чём) и что говорится</a:t>
            </a:r>
            <a:endParaRPr lang="ru-RU" sz="1300" dirty="0"/>
          </a:p>
        </p:txBody>
      </p:sp>
      <p:sp>
        <p:nvSpPr>
          <p:cNvPr id="98" name="TextBox 97"/>
          <p:cNvSpPr txBox="1"/>
          <p:nvPr/>
        </p:nvSpPr>
        <p:spPr>
          <a:xfrm>
            <a:off x="7429520" y="1928808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Чему учит сказка (рассказ)</a:t>
            </a:r>
            <a:endParaRPr lang="ru-RU" sz="1300" dirty="0"/>
          </a:p>
        </p:txBody>
      </p:sp>
      <p:sp>
        <p:nvSpPr>
          <p:cNvPr id="99" name="TextBox 98"/>
          <p:cNvSpPr txBox="1"/>
          <p:nvPr/>
        </p:nvSpPr>
        <p:spPr>
          <a:xfrm>
            <a:off x="7429520" y="2500312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Наведи порядок в тексте</a:t>
            </a:r>
            <a:endParaRPr lang="ru-RU" sz="1300" dirty="0"/>
          </a:p>
        </p:txBody>
      </p:sp>
      <p:sp>
        <p:nvSpPr>
          <p:cNvPr id="100" name="TextBox 99"/>
          <p:cNvSpPr txBox="1"/>
          <p:nvPr/>
        </p:nvSpPr>
        <p:spPr>
          <a:xfrm>
            <a:off x="7429520" y="3071816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Отметь верные утверждения</a:t>
            </a:r>
            <a:endParaRPr lang="ru-RU" sz="13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358082" y="3643320"/>
            <a:ext cx="1571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«Тонкие» и «толстые» вопросы</a:t>
            </a:r>
            <a:endParaRPr lang="ru-RU" sz="13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429520" y="428626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Ромашка Блума</a:t>
            </a:r>
            <a:endParaRPr lang="ru-RU" sz="13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85720" y="3643320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Слово для отработки</a:t>
            </a:r>
            <a:endParaRPr lang="ru-RU" sz="13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285720" y="2500312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285720" y="3071816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285720" y="3643320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285720" y="4214824"/>
            <a:ext cx="1428760" cy="5000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2071670" y="2500312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2071670" y="3071816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2071670" y="3643320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071670" y="4214824"/>
            <a:ext cx="1428760" cy="5000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3857620" y="2500312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3857620" y="3071816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3857620" y="3643320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3857620" y="4214824"/>
            <a:ext cx="1428760" cy="5000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5643570" y="2500312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5643570" y="3071816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5643570" y="3643320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5643570" y="4214824"/>
            <a:ext cx="1428760" cy="5000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rgbClr val="DAA4C7"/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5. Работа с текстом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714362"/>
            <a:ext cx="157163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214428"/>
            <a:ext cx="1533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Что это?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71670" y="1228545"/>
            <a:ext cx="707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– упражнения, направленные на развитие понимания прочитанного, способность дать оценку прочитанному и откликнуться на содержание.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3120100"/>
            <a:ext cx="171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Для чего?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3157371"/>
            <a:ext cx="7143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– работа с текстом позволяет осуществлять поиск необходимой информации, выделять существенную информацию, анализировать. Работа с текстом несет коммуникативную, когнитивную, аккумулятивную функции.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00034" y="1785932"/>
            <a:ext cx="8072494" cy="3143272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86578" y="192880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€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rgbClr val="DAA4C7"/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5. Работа с текстом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714362"/>
            <a:ext cx="157163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копиррай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0125" y="4895850"/>
            <a:ext cx="523875" cy="247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42924"/>
            <a:ext cx="9144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а. Подумай, чему учит сказка (рассказ, стих)</a:t>
            </a:r>
            <a:r>
              <a:rPr lang="ru-RU" sz="2800" b="1" dirty="0" smtClean="0"/>
              <a:t> 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Из предложенных вариантов предлагается выбрать наиболее точный.</a:t>
            </a:r>
          </a:p>
          <a:p>
            <a:pPr lvl="0" algn="ctr"/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857370"/>
            <a:ext cx="6357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Прочитай и подумай, чему учит сказка? Отметь так   Х</a:t>
            </a:r>
            <a:endParaRPr lang="ru-RU" sz="1400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2214560"/>
            <a:ext cx="4357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— Мышонок, мышонок, отчего у тебя нос грязный?</a:t>
            </a:r>
          </a:p>
          <a:p>
            <a:r>
              <a:rPr lang="ru-RU" sz="1400" dirty="0" smtClean="0"/>
              <a:t>— Землю копал.</a:t>
            </a:r>
          </a:p>
          <a:p>
            <a:r>
              <a:rPr lang="ru-RU" sz="1400" dirty="0" smtClean="0"/>
              <a:t>— Для чего землю копал?</a:t>
            </a:r>
          </a:p>
          <a:p>
            <a:r>
              <a:rPr lang="ru-RU" sz="1400" dirty="0" smtClean="0"/>
              <a:t>— Норку делал.</a:t>
            </a:r>
          </a:p>
          <a:p>
            <a:r>
              <a:rPr lang="ru-RU" sz="1400" dirty="0" smtClean="0"/>
              <a:t>— Для чего норку делал?</a:t>
            </a:r>
          </a:p>
          <a:p>
            <a:r>
              <a:rPr lang="ru-RU" sz="1400" dirty="0" smtClean="0"/>
              <a:t>— От тебя, лис, прятаться.</a:t>
            </a:r>
          </a:p>
          <a:p>
            <a:r>
              <a:rPr lang="ru-RU" sz="1400" dirty="0" smtClean="0"/>
              <a:t>— Мышонок, мышонок, а я тебя подстерегу!</a:t>
            </a:r>
          </a:p>
          <a:p>
            <a:r>
              <a:rPr lang="ru-RU" sz="1400" dirty="0" smtClean="0"/>
              <a:t>— А у меня в норке спаленка.</a:t>
            </a:r>
          </a:p>
          <a:p>
            <a:r>
              <a:rPr lang="ru-RU" sz="1400" dirty="0" smtClean="0"/>
              <a:t>— Кушать захочешь — вылезешь!</a:t>
            </a:r>
          </a:p>
          <a:p>
            <a:r>
              <a:rPr lang="ru-RU" sz="1400" dirty="0" smtClean="0"/>
              <a:t>— А у меня в норке </a:t>
            </a:r>
            <a:r>
              <a:rPr lang="ru-RU" sz="1400" dirty="0" err="1" smtClean="0"/>
              <a:t>кладовочка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— Мышонок, мышонок, а ведь я твою норку разрою!</a:t>
            </a:r>
          </a:p>
          <a:p>
            <a:r>
              <a:rPr lang="ru-RU" sz="1400" dirty="0" smtClean="0"/>
              <a:t>— А я от тебя в </a:t>
            </a:r>
            <a:r>
              <a:rPr lang="ru-RU" sz="1400" dirty="0" err="1" smtClean="0"/>
              <a:t>отнорочек</a:t>
            </a:r>
            <a:r>
              <a:rPr lang="ru-RU" sz="1400" dirty="0" smtClean="0"/>
              <a:t> — и был таков!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2692601"/>
            <a:ext cx="2357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Быть рассудительным.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00760" y="3049791"/>
            <a:ext cx="2357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Быть старательным.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00760" y="3406981"/>
            <a:ext cx="2357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Быть терпеливым.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3742146"/>
            <a:ext cx="2643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Быть предусмотрительным.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4099336"/>
            <a:ext cx="2357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Быть осторожным.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4407113"/>
            <a:ext cx="2357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Быть внимательным.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86446" y="2764039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€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786446" y="3121229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786446" y="3478419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3835609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86446" y="4121361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86446" y="4478551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https://media.istockphoto.com/vectors/vector-illustration-of-cartoon-funny-fox-isolated-on-white-background-vector-id1323479682?k=20&amp;m=1323479682&amp;s=612x612&amp;w=0&amp;h=0gJwmBT2Sp7Uj9uqwaBbnGLEGGc0mlfkgDj_Xl_T8eo="/>
          <p:cNvPicPr>
            <a:picLocks noChangeAspect="1" noChangeArrowheads="1"/>
          </p:cNvPicPr>
          <p:nvPr/>
        </p:nvPicPr>
        <p:blipFill>
          <a:blip r:embed="rId3" cstate="print"/>
          <a:srcRect l="16939" t="19771" r="14433" b="17729"/>
          <a:stretch>
            <a:fillRect/>
          </a:stretch>
        </p:blipFill>
        <p:spPr bwMode="auto">
          <a:xfrm>
            <a:off x="4214810" y="2500312"/>
            <a:ext cx="1336311" cy="1216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85720" y="2071684"/>
            <a:ext cx="8429684" cy="2857520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illustrators.ru/uploads/illustration/image/463490/main_46349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712993"/>
            <a:ext cx="3314845" cy="22162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rgbClr val="DAA4C7"/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5. Работа с текстом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714362"/>
            <a:ext cx="157163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642924"/>
            <a:ext cx="9144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б. Наведи порядок</a:t>
            </a:r>
            <a:r>
              <a:rPr lang="ru-RU" sz="2800" b="1" dirty="0" smtClean="0"/>
              <a:t> </a:t>
            </a:r>
            <a:r>
              <a:rPr lang="ru-RU" sz="2800" b="1" i="1" dirty="0" smtClean="0"/>
              <a:t>в тексте</a:t>
            </a:r>
            <a:r>
              <a:rPr lang="ru-RU" sz="2800" b="1" dirty="0" smtClean="0"/>
              <a:t> 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lvl="0" algn="ctr"/>
            <a:r>
              <a:rPr lang="ru-RU" sz="2000" dirty="0" smtClean="0"/>
              <a:t>Выстраивание логической цепочки из предложений </a:t>
            </a:r>
          </a:p>
          <a:p>
            <a:pPr lvl="0" algn="ctr"/>
            <a:r>
              <a:rPr lang="ru-RU" sz="2000" dirty="0" smtClean="0"/>
              <a:t>по событиям, происходящим в тексте.</a:t>
            </a:r>
          </a:p>
          <a:p>
            <a:pPr lvl="0" algn="ctr"/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257175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Мышонок, мышонок, а ведь я твою норку разрою!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292894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Мышонок, мышонок, а я тебя подстерегу!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328613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Кушать захочешь — вылезешь!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3621295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Для чего норку делал?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3978485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Мышонок, мышонок, отчего у тебя нос грязный?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85786" y="4345558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Для чего землю копал?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64318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€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300037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1472" y="335756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71472" y="371475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1472" y="407194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71472" y="442913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42976" y="2143122"/>
            <a:ext cx="6929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Пронумеруй обращения лиса к мышонку так: 1, 2, 3, 4, 5, 6.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00034" y="1785932"/>
            <a:ext cx="8072494" cy="3143272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143768" y="192880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€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rgbClr val="DAA4C7"/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5. Работа с текстом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714362"/>
            <a:ext cx="157163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64292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в. Отметь верные утверждения</a:t>
            </a:r>
            <a:endParaRPr lang="ru-RU" sz="2800" b="1" dirty="0" smtClean="0"/>
          </a:p>
          <a:p>
            <a:pPr lvl="0" algn="ctr"/>
            <a:endParaRPr lang="ru-RU" sz="1400" dirty="0" smtClean="0"/>
          </a:p>
          <a:p>
            <a:pPr lvl="0" algn="ctr"/>
            <a:r>
              <a:rPr lang="ru-RU" sz="2000" dirty="0" smtClean="0"/>
              <a:t>Из предложенных вариантов предлагается выбрать верный.</a:t>
            </a:r>
          </a:p>
          <a:p>
            <a:pPr lvl="0" algn="ctr"/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857370"/>
            <a:ext cx="6357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Прочитай текст и выбери верные утверждения. Отметь так   Х</a:t>
            </a:r>
            <a:endParaRPr lang="ru-RU" sz="1400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2214560"/>
            <a:ext cx="7715304" cy="1845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>
              <a:lnSpc>
                <a:spcPct val="120000"/>
              </a:lnSpc>
            </a:pPr>
            <a:r>
              <a:rPr lang="ru-RU" sz="1600" dirty="0" smtClean="0"/>
              <a:t>Ежи не питаются грибами , более того, они не носят их на своих иголках.</a:t>
            </a:r>
          </a:p>
          <a:p>
            <a:pPr indent="177800" algn="just">
              <a:lnSpc>
                <a:spcPct val="120000"/>
              </a:lnSpc>
            </a:pPr>
            <a:r>
              <a:rPr lang="ru-RU" sz="1600" dirty="0" smtClean="0"/>
              <a:t>Ежи не интересуются растительной пищей. Они относятся к насекомоядным, в основе рациона которых лежит потребление различных жуков, улиток, червей.</a:t>
            </a:r>
          </a:p>
          <a:p>
            <a:pPr indent="177800" algn="just">
              <a:lnSpc>
                <a:spcPct val="120000"/>
              </a:lnSpc>
            </a:pPr>
            <a:r>
              <a:rPr lang="ru-RU" sz="1600" dirty="0" smtClean="0"/>
              <a:t>Ёжику ничего не стоит подойти к грибу и подобрать с него слизняка, но сам гриб он трогать не будет, как бы голоден ни был.</a:t>
            </a:r>
          </a:p>
          <a:p>
            <a:pPr indent="177800" algn="just">
              <a:lnSpc>
                <a:spcPct val="120000"/>
              </a:lnSpc>
            </a:pPr>
            <a:r>
              <a:rPr lang="ru-RU" sz="1600" dirty="0" smtClean="0"/>
              <a:t>А иголки нужны ежам, чтобы защищаться от врагов.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00100" y="4143386"/>
            <a:ext cx="3357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Ежи питаются растительной пищей.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4500576"/>
            <a:ext cx="3286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Ежи носят грибы на своих иголках.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4143386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Ежи питаются жуками, улитками, червями.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57686" y="4478551"/>
            <a:ext cx="4286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Иголки нужны ежам, чтобы защищаться от врагов.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4214824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€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85786" y="4572014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4214824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143372" y="4572014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ds04.infourok.ru/uploads/ex/0bb4/00022e93-dd95df1d/2/img4.jpg"/>
          <p:cNvPicPr>
            <a:picLocks noChangeAspect="1" noChangeArrowheads="1"/>
          </p:cNvPicPr>
          <p:nvPr/>
        </p:nvPicPr>
        <p:blipFill>
          <a:blip r:embed="rId2" cstate="print"/>
          <a:srcRect t="17777" r="1701"/>
          <a:stretch>
            <a:fillRect/>
          </a:stretch>
        </p:blipFill>
        <p:spPr bwMode="auto">
          <a:xfrm>
            <a:off x="6929454" y="3429006"/>
            <a:ext cx="1227879" cy="770303"/>
          </a:xfrm>
          <a:prstGeom prst="rect">
            <a:avLst/>
          </a:prstGeom>
          <a:noFill/>
        </p:spPr>
      </p:pic>
      <p:pic>
        <p:nvPicPr>
          <p:cNvPr id="33" name="Picture 2" descr="https://ds04.infourok.ru/uploads/ex/0bb4/00022e93-dd95df1d/2/img4.jpg"/>
          <p:cNvPicPr>
            <a:picLocks noChangeAspect="1" noChangeArrowheads="1"/>
          </p:cNvPicPr>
          <p:nvPr/>
        </p:nvPicPr>
        <p:blipFill>
          <a:blip r:embed="rId3" cstate="print"/>
          <a:srcRect t="17777" r="1701"/>
          <a:stretch>
            <a:fillRect/>
          </a:stretch>
        </p:blipFill>
        <p:spPr bwMode="auto">
          <a:xfrm flipH="1">
            <a:off x="5871317" y="3674691"/>
            <a:ext cx="915261" cy="524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thumbs.dreamstime.com/b/%D0%B4%D0%B5%D0%B4%D1%83%D1%88%D0%BA%D0%B0-%D1%81-%D0%B1%D0%BE%D1%80%D0%BE%D0%B4%D0%BE%D0%B9-%D0%B2-%D1%88%D0%BB%D1%8F%D0%BF%D0%B5-%D0%B8-%D0%BE%D0%B1%D1%8A%D0%B5%D0%BA%D1%82%D0%BE%D0%BC-%D1%81%D0%BA%D0%B0%D0%B7%D0%BA%D0%B8-%D0%BD%D0%BE%D0%B3-%D0%BC%D0%BE%D1%87%D0%B0%D0%BB%D0%B0-%D0%B8%D0%B7%D0%BE%D0%BB%D1%8F%D1%86%D0%B8%D0%B8-188727325.jpg"/>
          <p:cNvPicPr>
            <a:picLocks noChangeAspect="1" noChangeArrowheads="1"/>
          </p:cNvPicPr>
          <p:nvPr/>
        </p:nvPicPr>
        <p:blipFill>
          <a:blip r:embed="rId2" cstate="print"/>
          <a:srcRect l="20458" r="25167"/>
          <a:stretch>
            <a:fillRect/>
          </a:stretch>
        </p:blipFill>
        <p:spPr bwMode="auto">
          <a:xfrm>
            <a:off x="71406" y="714362"/>
            <a:ext cx="1071570" cy="2071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rgbClr val="DAA4C7"/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5. Работа с текстом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143122"/>
            <a:ext cx="6929486" cy="2786082"/>
          </a:xfrm>
          <a:prstGeom prst="rect">
            <a:avLst/>
          </a:prstGeom>
          <a:solidFill>
            <a:schemeClr val="bg1"/>
          </a:solidFill>
          <a:ln>
            <a:solidFill>
              <a:srgbClr val="BF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2924"/>
            <a:ext cx="9144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г. «Тонкие» и «толстые» вопросы</a:t>
            </a:r>
            <a:r>
              <a:rPr lang="ru-RU" sz="2800" b="1" dirty="0" smtClean="0"/>
              <a:t> 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algn="ctr"/>
            <a:r>
              <a:rPr lang="ru-RU" sz="2000" dirty="0" smtClean="0"/>
              <a:t>Однословные ответы на вопросы </a:t>
            </a:r>
          </a:p>
          <a:p>
            <a:pPr algn="ctr"/>
            <a:r>
              <a:rPr lang="ru-RU" sz="2000" dirty="0" smtClean="0"/>
              <a:t>и ответы, требующие размышления о прочитанном.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143122"/>
            <a:ext cx="3000396" cy="369332"/>
          </a:xfrm>
          <a:prstGeom prst="rect">
            <a:avLst/>
          </a:prstGeom>
          <a:ln>
            <a:solidFill>
              <a:srgbClr val="BF61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Тонкие вопросы</a:t>
            </a:r>
            <a:endParaRPr lang="ru-RU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130980"/>
            <a:ext cx="3214710" cy="369332"/>
          </a:xfrm>
          <a:prstGeom prst="rect">
            <a:avLst/>
          </a:prstGeom>
          <a:ln>
            <a:solidFill>
              <a:srgbClr val="BF61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Толстые вопросы</a:t>
            </a:r>
            <a:endParaRPr lang="ru-RU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2574855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Кто</a:t>
            </a:r>
            <a:r>
              <a:rPr lang="ru-RU" sz="1600" dirty="0" smtClean="0"/>
              <a:t> жил со старухой?</a:t>
            </a:r>
          </a:p>
          <a:p>
            <a:endParaRPr lang="ru-RU" sz="1600" dirty="0" smtClean="0"/>
          </a:p>
          <a:p>
            <a:r>
              <a:rPr lang="ru-RU" sz="1600" b="1" dirty="0" smtClean="0"/>
              <a:t>Как</a:t>
            </a:r>
            <a:r>
              <a:rPr lang="ru-RU" sz="1600" dirty="0" smtClean="0"/>
              <a:t> звали курочку?</a:t>
            </a:r>
          </a:p>
          <a:p>
            <a:endParaRPr lang="ru-RU" sz="1600" dirty="0" smtClean="0"/>
          </a:p>
          <a:p>
            <a:r>
              <a:rPr lang="ru-RU" sz="1600" b="1" dirty="0" smtClean="0"/>
              <a:t>Какое</a:t>
            </a:r>
            <a:r>
              <a:rPr lang="ru-RU" sz="1600" dirty="0" smtClean="0"/>
              <a:t> курочка снесла яичко?</a:t>
            </a:r>
          </a:p>
          <a:p>
            <a:endParaRPr lang="ru-RU" sz="1600" dirty="0" smtClean="0"/>
          </a:p>
          <a:p>
            <a:r>
              <a:rPr lang="ru-RU" sz="1600" b="1" dirty="0" smtClean="0"/>
              <a:t>Смог</a:t>
            </a:r>
            <a:r>
              <a:rPr lang="ru-RU" sz="1600" dirty="0" smtClean="0"/>
              <a:t> ли дед разбить яичко?</a:t>
            </a:r>
          </a:p>
          <a:p>
            <a:endParaRPr lang="ru-RU" sz="1600" dirty="0" smtClean="0"/>
          </a:p>
          <a:p>
            <a:r>
              <a:rPr lang="ru-RU" sz="1600" b="1" dirty="0" smtClean="0"/>
              <a:t>Кому</a:t>
            </a:r>
            <a:r>
              <a:rPr lang="ru-RU" sz="1600" dirty="0" smtClean="0"/>
              <a:t> удалось разбить яичко?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2549442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Объясните, почему</a:t>
            </a:r>
            <a:r>
              <a:rPr lang="ru-RU" sz="1600" dirty="0" smtClean="0"/>
              <a:t> плакали дед и баба?</a:t>
            </a:r>
          </a:p>
          <a:p>
            <a:endParaRPr lang="ru-RU" sz="1600" dirty="0" smtClean="0"/>
          </a:p>
          <a:p>
            <a:r>
              <a:rPr lang="ru-RU" sz="1600" b="1" dirty="0" smtClean="0"/>
              <a:t>Предположите, что  было бы </a:t>
            </a:r>
            <a:r>
              <a:rPr lang="ru-RU" sz="1600" dirty="0" smtClean="0"/>
              <a:t>если курочка во второй раз снесла серебряное яичко?</a:t>
            </a:r>
          </a:p>
          <a:p>
            <a:endParaRPr lang="ru-RU" sz="1600" dirty="0" smtClean="0"/>
          </a:p>
          <a:p>
            <a:r>
              <a:rPr lang="ru-RU" sz="1600" b="1" dirty="0" smtClean="0"/>
              <a:t>В чем различие </a:t>
            </a:r>
            <a:r>
              <a:rPr lang="ru-RU" sz="1600" dirty="0" smtClean="0"/>
              <a:t>между золотым и простым яичком?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3143240" y="3500444"/>
            <a:ext cx="2428892" cy="1588"/>
          </a:xfrm>
          <a:prstGeom prst="line">
            <a:avLst/>
          </a:prstGeom>
          <a:ln w="22225">
            <a:solidFill>
              <a:srgbClr val="BF6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AutoShape 2" descr="https://pickimage.ru/wp-content/uploads/images/detskie/grandfather/dedushka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ickimage.ru/wp-content/uploads/images/detskie/grandfather/dedushka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img.cataloxy-by.ru/upload/board/525/2772/figurnyy-dvuhstoronniy-element-babka-330700-mm-stendyby-model-42034_27715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773" y="785800"/>
            <a:ext cx="978821" cy="2079994"/>
          </a:xfrm>
          <a:prstGeom prst="rect">
            <a:avLst/>
          </a:prstGeom>
          <a:noFill/>
        </p:spPr>
      </p:pic>
      <p:pic>
        <p:nvPicPr>
          <p:cNvPr id="4106" name="Picture 10" descr="https://winx-fan.ru/800/600/https/klass.market/uploadedFiles/eshopimages/icons/220x220/0001-0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786196"/>
            <a:ext cx="1071570" cy="1158438"/>
          </a:xfrm>
          <a:prstGeom prst="rect">
            <a:avLst/>
          </a:prstGeom>
          <a:noFill/>
        </p:spPr>
      </p:pic>
      <p:pic>
        <p:nvPicPr>
          <p:cNvPr id="4108" name="Picture 12" descr="https://effects1.ru/gallery/Klipart-mult/ZHivotnye/Myshata/mysh-5-0.png"/>
          <p:cNvPicPr>
            <a:picLocks noChangeAspect="1" noChangeArrowheads="1"/>
          </p:cNvPicPr>
          <p:nvPr/>
        </p:nvPicPr>
        <p:blipFill>
          <a:blip r:embed="rId5" cstate="print"/>
          <a:srcRect l="6822" t="4672" r="8178" b="4338"/>
          <a:stretch>
            <a:fillRect/>
          </a:stretch>
        </p:blipFill>
        <p:spPr bwMode="auto">
          <a:xfrm>
            <a:off x="8215338" y="4071948"/>
            <a:ext cx="682475" cy="82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1. Скорочтение</a:t>
            </a:r>
            <a:endParaRPr lang="ru-RU" sz="36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214428"/>
            <a:ext cx="1533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Что это?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1228545"/>
            <a:ext cx="707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– это способность быстрого восприятия (в 3-4 раза быстрее средней скорости) текстовой информации при использовании особых техник.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3120100"/>
            <a:ext cx="171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Для чего?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00232" y="3157371"/>
            <a:ext cx="714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– скорочтение помогает улучшить у детей внимание и память, развить мышление и, как следствие, повысить успеваемость в школе.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rgbClr val="DAA4C7"/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5. Работа с текстом</a:t>
            </a:r>
            <a:endParaRPr lang="ru-RU" sz="31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714362"/>
            <a:ext cx="157163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642924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д. Ромашка Блума</a:t>
            </a:r>
            <a:r>
              <a:rPr lang="ru-RU" sz="2800" b="1" dirty="0" smtClean="0"/>
              <a:t> </a:t>
            </a:r>
            <a:endParaRPr lang="ru-RU" sz="1400" b="1" dirty="0" smtClean="0"/>
          </a:p>
          <a:p>
            <a:pPr lvl="0" algn="ctr"/>
            <a:endParaRPr lang="ru-RU" sz="1100" dirty="0" smtClean="0"/>
          </a:p>
          <a:p>
            <a:pPr algn="ctr"/>
            <a:r>
              <a:rPr lang="ru-RU" sz="2000" dirty="0" smtClean="0"/>
              <a:t>Система вопросов направленная на развитие критического мышления.</a:t>
            </a:r>
          </a:p>
        </p:txBody>
      </p:sp>
      <p:pic>
        <p:nvPicPr>
          <p:cNvPr id="53250" name="Picture 2" descr="https://fhd.multiurok.ru/f/9/e/f9edb60d0c05e307f8d50018715d276d2f074704/primienieniie-sovriemiennykh-obrazovatiel-nykh-tiekhnologhii-na-urokakh-russkogho-iazyka-i-litieratury-1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8"/>
            <a:ext cx="4453856" cy="33448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0347607">
            <a:off x="4739269" y="1941995"/>
            <a:ext cx="1763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Простые вопросы </a:t>
            </a:r>
          </a:p>
          <a:p>
            <a:r>
              <a:rPr lang="ru-RU" sz="1200" i="1" dirty="0" smtClean="0"/>
              <a:t>(кто?, что?, где?, как?)</a:t>
            </a:r>
            <a:endParaRPr lang="ru-RU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57818" y="2786064"/>
            <a:ext cx="203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Уточняющие вопросы </a:t>
            </a:r>
          </a:p>
          <a:p>
            <a:r>
              <a:rPr lang="ru-RU" sz="1200" i="1" dirty="0" smtClean="0"/>
              <a:t>(можно ли считать, что? </a:t>
            </a:r>
          </a:p>
          <a:p>
            <a:r>
              <a:rPr lang="ru-RU" sz="1200" i="1" dirty="0" smtClean="0"/>
              <a:t>правильно ли я понимаю?)</a:t>
            </a:r>
            <a:endParaRPr lang="ru-RU" sz="1200" i="1" dirty="0"/>
          </a:p>
        </p:txBody>
      </p:sp>
      <p:sp>
        <p:nvSpPr>
          <p:cNvPr id="20" name="TextBox 19"/>
          <p:cNvSpPr txBox="1"/>
          <p:nvPr/>
        </p:nvSpPr>
        <p:spPr>
          <a:xfrm rot="1458580">
            <a:off x="4865344" y="3957362"/>
            <a:ext cx="197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Объясняющие вопросы </a:t>
            </a:r>
          </a:p>
          <a:p>
            <a:r>
              <a:rPr lang="ru-RU" sz="1200" i="1" dirty="0" smtClean="0"/>
              <a:t>(почему так происходит?)</a:t>
            </a:r>
            <a:endParaRPr lang="ru-RU" sz="1200" i="1" dirty="0"/>
          </a:p>
        </p:txBody>
      </p:sp>
      <p:sp>
        <p:nvSpPr>
          <p:cNvPr id="21" name="TextBox 20"/>
          <p:cNvSpPr txBox="1"/>
          <p:nvPr/>
        </p:nvSpPr>
        <p:spPr>
          <a:xfrm rot="19293507">
            <a:off x="2757709" y="3800457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Творческие вопросы </a:t>
            </a:r>
          </a:p>
          <a:p>
            <a:r>
              <a:rPr lang="ru-RU" sz="1200" i="1" dirty="0" smtClean="0"/>
              <a:t>(что было бы, если?)</a:t>
            </a:r>
            <a:endParaRPr lang="ru-RU" sz="1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43108" y="2714626"/>
            <a:ext cx="1803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Оценочные вопросы </a:t>
            </a:r>
          </a:p>
          <a:p>
            <a:r>
              <a:rPr lang="ru-RU" sz="1200" i="1" dirty="0" smtClean="0"/>
              <a:t>(почему это плохо? </a:t>
            </a:r>
          </a:p>
          <a:p>
            <a:r>
              <a:rPr lang="ru-RU" sz="1200" i="1" dirty="0" smtClean="0"/>
              <a:t>как ты относишься к...)</a:t>
            </a:r>
            <a:endParaRPr lang="ru-RU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14810" y="2928940"/>
            <a:ext cx="704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ТЕКСТ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 rot="1572355">
            <a:off x="2643174" y="1857370"/>
            <a:ext cx="1958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Практические вопросы </a:t>
            </a:r>
          </a:p>
          <a:p>
            <a:r>
              <a:rPr lang="ru-RU" sz="1200" i="1" dirty="0" smtClean="0"/>
              <a:t>(что можно сделать из…?</a:t>
            </a:r>
          </a:p>
          <a:p>
            <a:r>
              <a:rPr lang="ru-RU" sz="1200" i="1" dirty="0" smtClean="0"/>
              <a:t>Как применить…?)</a:t>
            </a: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86194"/>
            <a:ext cx="6219971" cy="4757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rgbClr val="EEB500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Спасибо внимание!</a:t>
            </a:r>
            <a:endParaRPr lang="ru-RU" sz="36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скорочтения</a:t>
            </a:r>
            <a:endParaRPr lang="ru-RU" sz="36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292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а.  Потерянный текст</a:t>
            </a:r>
            <a:r>
              <a:rPr lang="ru-RU" sz="2800" b="1" dirty="0" smtClean="0"/>
              <a:t> («Пол-арбуза»)</a:t>
            </a:r>
            <a:r>
              <a:rPr lang="ru-RU" sz="2800" dirty="0" smtClean="0"/>
              <a:t> </a:t>
            </a:r>
          </a:p>
          <a:p>
            <a:pPr lvl="0" algn="ctr"/>
            <a:endParaRPr lang="ru-RU" sz="1400" dirty="0" smtClean="0"/>
          </a:p>
          <a:p>
            <a:pPr lvl="0" algn="ctr"/>
            <a:r>
              <a:rPr lang="ru-RU" sz="2000" dirty="0" smtClean="0"/>
              <a:t>Это быстрое чтение текста, часть которого отсутствует. </a:t>
            </a:r>
          </a:p>
          <a:p>
            <a:pPr lvl="0" algn="ctr"/>
            <a:r>
              <a:rPr lang="ru-RU" sz="2000" dirty="0" smtClean="0"/>
              <a:t>Развивает внимание и умение сконцентрироваться.</a:t>
            </a:r>
            <a:endParaRPr lang="ru-RU" sz="20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 l="25256" t="34023" r="10505" b="29688"/>
          <a:stretch>
            <a:fillRect/>
          </a:stretch>
        </p:blipFill>
        <p:spPr bwMode="auto">
          <a:xfrm>
            <a:off x="785786" y="2285998"/>
            <a:ext cx="7607123" cy="248749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скорочтения</a:t>
            </a:r>
            <a:endParaRPr lang="ru-RU" sz="36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292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б. Тест Струпа</a:t>
            </a:r>
            <a:r>
              <a:rPr lang="ru-RU" sz="2800" b="1" dirty="0" smtClean="0"/>
              <a:t> </a:t>
            </a:r>
          </a:p>
          <a:p>
            <a:pPr lvl="0" algn="ctr"/>
            <a:endParaRPr lang="ru-RU" sz="1400" dirty="0" smtClean="0"/>
          </a:p>
          <a:p>
            <a:pPr lvl="0" algn="ctr"/>
            <a:r>
              <a:rPr lang="ru-RU" sz="2000" dirty="0" smtClean="0"/>
              <a:t>Последовательность слов, обозначающих цвета и написанных разным цветом. Развивает умение концентрироваться и понимать прочитанное.</a:t>
            </a: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1962" t="52734" r="35212" b="15039"/>
          <a:stretch>
            <a:fillRect/>
          </a:stretch>
        </p:blipFill>
        <p:spPr bwMode="auto">
          <a:xfrm>
            <a:off x="1285852" y="2143122"/>
            <a:ext cx="6124185" cy="2519563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скорочтения</a:t>
            </a:r>
            <a:endParaRPr lang="ru-RU" sz="36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2924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в. Лишние буквы</a:t>
            </a:r>
            <a:endParaRPr lang="ru-RU" sz="2800" b="1" dirty="0" smtClean="0"/>
          </a:p>
          <a:p>
            <a:pPr lvl="0" algn="ctr"/>
            <a:endParaRPr lang="ru-RU" sz="1400" dirty="0" smtClean="0"/>
          </a:p>
          <a:p>
            <a:pPr lvl="0" algn="ctr"/>
            <a:r>
              <a:rPr lang="ru-RU" sz="2000" dirty="0" smtClean="0"/>
              <a:t>Чтение стихов с зачеркиванием лишних букв в словах. </a:t>
            </a:r>
          </a:p>
          <a:p>
            <a:pPr lvl="0" algn="ctr"/>
            <a:r>
              <a:rPr lang="ru-RU" sz="2000" dirty="0" smtClean="0"/>
              <a:t>Развивает орфографическую зоркость.</a:t>
            </a:r>
            <a:endParaRPr lang="ru-RU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0198" t="67383" r="47291" b="17968"/>
          <a:stretch>
            <a:fillRect/>
          </a:stretch>
        </p:blipFill>
        <p:spPr bwMode="auto">
          <a:xfrm>
            <a:off x="2071670" y="2500312"/>
            <a:ext cx="5272124" cy="192882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скорочтения</a:t>
            </a:r>
            <a:endParaRPr lang="ru-RU" sz="36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2924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г. Слова для отработки</a:t>
            </a:r>
            <a:r>
              <a:rPr lang="ru-RU" sz="2800" b="1" dirty="0" smtClean="0"/>
              <a:t> </a:t>
            </a:r>
            <a:endParaRPr lang="ru-RU" sz="1400" b="1" dirty="0" smtClean="0"/>
          </a:p>
          <a:p>
            <a:pPr lvl="0" algn="ctr"/>
            <a:endParaRPr lang="ru-RU" sz="1400" dirty="0" smtClean="0"/>
          </a:p>
          <a:p>
            <a:pPr lvl="0" algn="ctr"/>
            <a:r>
              <a:rPr lang="ru-RU" sz="2000" dirty="0" smtClean="0"/>
              <a:t>Чтение разных слов с доведением их до полного автоматизма. </a:t>
            </a:r>
          </a:p>
          <a:p>
            <a:pPr lvl="0" algn="ctr"/>
            <a:r>
              <a:rPr lang="ru-RU" sz="2000" dirty="0" smtClean="0"/>
              <a:t>Развивает память.</a:t>
            </a:r>
            <a:endParaRPr lang="ru-RU" sz="20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18668" t="40039" r="56625" b="18945"/>
          <a:stretch>
            <a:fillRect/>
          </a:stretch>
        </p:blipFill>
        <p:spPr bwMode="auto">
          <a:xfrm>
            <a:off x="2000232" y="2000246"/>
            <a:ext cx="5143536" cy="2981184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Vani" pitchFamily="34" charset="0"/>
              </a:rPr>
              <a:t>Примеры скорочтения</a:t>
            </a:r>
            <a:endParaRPr lang="ru-RU" sz="36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Van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2924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д. Алфавит</a:t>
            </a:r>
            <a:r>
              <a:rPr lang="ru-RU" sz="2800" b="1" dirty="0" smtClean="0"/>
              <a:t> </a:t>
            </a:r>
            <a:endParaRPr lang="ru-RU" sz="1400" b="1" dirty="0" smtClean="0"/>
          </a:p>
          <a:p>
            <a:pPr lvl="0" algn="ctr"/>
            <a:endParaRPr lang="ru-RU" sz="1400" dirty="0" smtClean="0"/>
          </a:p>
          <a:p>
            <a:pPr lvl="0" algn="ctr"/>
            <a:r>
              <a:rPr lang="ru-RU" sz="2000" dirty="0" smtClean="0"/>
              <a:t>Упражнение с нейропсихологическими приёмом.</a:t>
            </a:r>
          </a:p>
          <a:p>
            <a:pPr lvl="0" algn="ctr"/>
            <a:r>
              <a:rPr lang="ru-RU" sz="2000" dirty="0" smtClean="0"/>
              <a:t> Развивает внимательность.</a:t>
            </a:r>
            <a:endParaRPr lang="ru-RU" sz="20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37415" t="26367" r="42430" b="39453"/>
          <a:stretch>
            <a:fillRect/>
          </a:stretch>
        </p:blipFill>
        <p:spPr bwMode="auto">
          <a:xfrm>
            <a:off x="3071802" y="2000246"/>
            <a:ext cx="3071834" cy="292895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</TotalTime>
  <Words>2042</Words>
  <Application>Microsoft Office PowerPoint</Application>
  <PresentationFormat>Экран (16:9)</PresentationFormat>
  <Paragraphs>442</Paragraphs>
  <Slides>41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Структура внеурочного занятия по смысловому чтению</vt:lpstr>
      <vt:lpstr>Слайд 3</vt:lpstr>
      <vt:lpstr>1. Скорочтение</vt:lpstr>
      <vt:lpstr>Примеры скорочтения</vt:lpstr>
      <vt:lpstr>Примеры скорочтения</vt:lpstr>
      <vt:lpstr>Примеры скорочтения</vt:lpstr>
      <vt:lpstr>Примеры скорочтения</vt:lpstr>
      <vt:lpstr>Примеры скорочтения</vt:lpstr>
      <vt:lpstr>Слайд 10</vt:lpstr>
      <vt:lpstr>2. Выразительное чтение</vt:lpstr>
      <vt:lpstr>Слайд 12</vt:lpstr>
      <vt:lpstr>Слайд 13</vt:lpstr>
      <vt:lpstr>Слайд 14</vt:lpstr>
      <vt:lpstr>Слайд 15</vt:lpstr>
      <vt:lpstr>Слайд 16</vt:lpstr>
      <vt:lpstr>Слайд 17</vt:lpstr>
      <vt:lpstr>3. Работа со словом</vt:lpstr>
      <vt:lpstr>Примеры работы со словом</vt:lpstr>
      <vt:lpstr>Примеры работы со словом</vt:lpstr>
      <vt:lpstr>Примеры работы со словом</vt:lpstr>
      <vt:lpstr>Примеры работы со словом</vt:lpstr>
      <vt:lpstr>Примеры работы со словом</vt:lpstr>
      <vt:lpstr>Физкультминутка!</vt:lpstr>
      <vt:lpstr>Едем в Великобританию!</vt:lpstr>
      <vt:lpstr>Возвращаемся в Россию!</vt:lpstr>
      <vt:lpstr>Слайд 27</vt:lpstr>
      <vt:lpstr>4. Работа с предложением</vt:lpstr>
      <vt:lpstr>Примеры работы с предложением</vt:lpstr>
      <vt:lpstr>Примеры работы с предложением</vt:lpstr>
      <vt:lpstr>Примеры работы с предложением</vt:lpstr>
      <vt:lpstr>Примеры работы с предложением</vt:lpstr>
      <vt:lpstr>Примеры работы с предложением</vt:lpstr>
      <vt:lpstr>Слайд 34</vt:lpstr>
      <vt:lpstr>5. Работа с текстом</vt:lpstr>
      <vt:lpstr>5. Работа с текстом</vt:lpstr>
      <vt:lpstr>5. Работа с текстом</vt:lpstr>
      <vt:lpstr>5. Работа с текстом</vt:lpstr>
      <vt:lpstr>5. Работа с текстом</vt:lpstr>
      <vt:lpstr>5. Работа с текстом</vt:lpstr>
      <vt:lpstr>Спасибо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Наблюдаем млечный путь</dc:title>
  <dc:creator>User</dc:creator>
  <cp:lastModifiedBy>асиоу</cp:lastModifiedBy>
  <cp:revision>217</cp:revision>
  <dcterms:created xsi:type="dcterms:W3CDTF">2020-12-06T07:04:40Z</dcterms:created>
  <dcterms:modified xsi:type="dcterms:W3CDTF">2022-10-11T12:08:39Z</dcterms:modified>
</cp:coreProperties>
</file>