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3" r:id="rId6"/>
    <p:sldId id="264" r:id="rId7"/>
    <p:sldId id="265" r:id="rId8"/>
    <p:sldId id="266" r:id="rId9"/>
    <p:sldId id="267" r:id="rId10"/>
    <p:sldId id="260" r:id="rId11"/>
    <p:sldId id="261" r:id="rId12"/>
    <p:sldId id="269" r:id="rId13"/>
    <p:sldId id="262"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67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A79CC1F-072D-4AC6-BD56-3561E786F137}" type="datetimeFigureOut">
              <a:rPr lang="ru-RU" smtClean="0"/>
              <a:t>06.11.2020</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B35098F-5FB6-4A5F-9B16-EE6B38EE1085}"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A79CC1F-072D-4AC6-BD56-3561E786F137}"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35098F-5FB6-4A5F-9B16-EE6B38EE108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A79CC1F-072D-4AC6-BD56-3561E786F137}"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35098F-5FB6-4A5F-9B16-EE6B38EE108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79CC1F-072D-4AC6-BD56-3561E786F137}"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35098F-5FB6-4A5F-9B16-EE6B38EE108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79CC1F-072D-4AC6-BD56-3561E786F137}"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35098F-5FB6-4A5F-9B16-EE6B38EE108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A79CC1F-072D-4AC6-BD56-3561E786F137}" type="datetimeFigureOut">
              <a:rPr lang="ru-RU" smtClean="0"/>
              <a:t>06.11.2020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35098F-5FB6-4A5F-9B16-EE6B38EE1085}"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A79CC1F-072D-4AC6-BD56-3561E786F137}" type="datetimeFigureOut">
              <a:rPr lang="ru-RU" smtClean="0"/>
              <a:t>06.11.2020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B35098F-5FB6-4A5F-9B16-EE6B38EE108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A79CC1F-072D-4AC6-BD56-3561E786F137}" type="datetimeFigureOut">
              <a:rPr lang="ru-RU" smtClean="0"/>
              <a:t>06.11.2020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35098F-5FB6-4A5F-9B16-EE6B38EE108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9CC1F-072D-4AC6-BD56-3561E786F137}" type="datetimeFigureOut">
              <a:rPr lang="ru-RU" smtClean="0"/>
              <a:t>06.11.2020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B35098F-5FB6-4A5F-9B16-EE6B38EE108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A79CC1F-072D-4AC6-BD56-3561E786F137}" type="datetimeFigureOut">
              <a:rPr lang="ru-RU" smtClean="0"/>
              <a:t>06.11.2020</a:t>
            </a:fld>
            <a:endParaRPr lang="ru-RU"/>
          </a:p>
        </p:txBody>
      </p:sp>
      <p:sp>
        <p:nvSpPr>
          <p:cNvPr id="7" name="Slide Number Placeholder 6"/>
          <p:cNvSpPr>
            <a:spLocks noGrp="1"/>
          </p:cNvSpPr>
          <p:nvPr>
            <p:ph type="sldNum" sz="quarter" idx="12"/>
          </p:nvPr>
        </p:nvSpPr>
        <p:spPr/>
        <p:txBody>
          <a:bodyPr/>
          <a:lstStyle/>
          <a:p>
            <a:fld id="{DB35098F-5FB6-4A5F-9B16-EE6B38EE1085}"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79CC1F-072D-4AC6-BD56-3561E786F137}" type="datetimeFigureOut">
              <a:rPr lang="ru-RU" smtClean="0"/>
              <a:t>06.11.2020</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DB35098F-5FB6-4A5F-9B16-EE6B38EE108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A79CC1F-072D-4AC6-BD56-3561E786F137}" type="datetimeFigureOut">
              <a:rPr lang="ru-RU" smtClean="0"/>
              <a:t>06.11.2020</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B35098F-5FB6-4A5F-9B16-EE6B38EE108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33365" y="836712"/>
            <a:ext cx="3313355" cy="2448272"/>
          </a:xfrm>
        </p:spPr>
        <p:txBody>
          <a:bodyPr>
            <a:normAutofit fontScale="90000"/>
          </a:bodyPr>
          <a:lstStyle/>
          <a:p>
            <a:r>
              <a:rPr lang="ru-RU" sz="2000" b="1" dirty="0" smtClean="0">
                <a:ln/>
                <a:solidFill>
                  <a:schemeClr val="accent3"/>
                </a:solidFill>
              </a:rPr>
              <a:t>Урок по технологии</a:t>
            </a:r>
            <a:br>
              <a:rPr lang="ru-RU" sz="2000" b="1" dirty="0" smtClean="0">
                <a:ln/>
                <a:solidFill>
                  <a:schemeClr val="accent3"/>
                </a:solidFill>
              </a:rPr>
            </a:br>
            <a:r>
              <a:rPr lang="ru-RU" sz="2000" b="1" cap="none" spc="0" dirty="0" smtClean="0">
                <a:ln/>
                <a:solidFill>
                  <a:schemeClr val="accent3"/>
                </a:solidFill>
                <a:effectLst/>
              </a:rPr>
              <a:t>5 класс</a:t>
            </a:r>
            <a:br>
              <a:rPr lang="ru-RU" sz="2000" b="1" cap="none" spc="0" dirty="0" smtClean="0">
                <a:ln/>
                <a:solidFill>
                  <a:schemeClr val="accent3"/>
                </a:solidFill>
                <a:effectLst/>
              </a:rPr>
            </a:br>
            <a:r>
              <a:rPr lang="ru-RU" sz="2700" b="1" cap="none" spc="0" dirty="0" smtClean="0">
                <a:ln/>
                <a:solidFill>
                  <a:schemeClr val="accent3"/>
                </a:solidFill>
                <a:effectLst/>
              </a:rPr>
              <a:t>Древесина-Природный конструкционный материал </a:t>
            </a:r>
            <a:r>
              <a:rPr lang="en-US" sz="27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n-US" sz="27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b="1" cap="none" spc="0" dirty="0" smtClean="0">
                <a:ln/>
                <a:solidFill>
                  <a:schemeClr val="accent3"/>
                </a:solidFill>
                <a:effectLst/>
              </a:rPr>
              <a:t/>
            </a:r>
            <a:br>
              <a:rPr lang="en-US" b="1" cap="none" spc="0" dirty="0" smtClean="0">
                <a:ln/>
                <a:solidFill>
                  <a:schemeClr val="accent3"/>
                </a:solidFill>
                <a:effectLst/>
              </a:rPr>
            </a:br>
            <a:endParaRPr lang="ru-RU" dirty="0"/>
          </a:p>
        </p:txBody>
      </p:sp>
      <p:sp>
        <p:nvSpPr>
          <p:cNvPr id="3" name="Подзаголовок 2"/>
          <p:cNvSpPr>
            <a:spLocks noGrp="1"/>
          </p:cNvSpPr>
          <p:nvPr>
            <p:ph type="subTitle" idx="1"/>
          </p:nvPr>
        </p:nvSpPr>
        <p:spPr/>
        <p:txBody>
          <a:bodyPr>
            <a:normAutofit/>
          </a:bodyPr>
          <a:lstStyle/>
          <a:p>
            <a:r>
              <a:rPr lang="ru-RU" dirty="0" smtClean="0"/>
              <a:t>Учитель технологии МОУ СШ №6</a:t>
            </a:r>
          </a:p>
          <a:p>
            <a:r>
              <a:rPr lang="ru-RU" dirty="0" err="1" smtClean="0"/>
              <a:t>Королькевич</a:t>
            </a:r>
            <a:r>
              <a:rPr lang="ru-RU" dirty="0" smtClean="0"/>
              <a:t> Е.А</a:t>
            </a:r>
            <a:endParaRPr lang="ru-RU" dirty="0"/>
          </a:p>
        </p:txBody>
      </p:sp>
    </p:spTree>
    <p:extLst>
      <p:ext uri="{BB962C8B-B14F-4D97-AF65-F5344CB8AC3E}">
        <p14:creationId xmlns:p14="http://schemas.microsoft.com/office/powerpoint/2010/main" val="328104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673144"/>
          </a:xfrm>
        </p:spPr>
        <p:txBody>
          <a:bodyPr>
            <a:normAutofit fontScale="90000"/>
          </a:bodyPr>
          <a:lstStyle/>
          <a:p>
            <a:pPr algn="ctr"/>
            <a:r>
              <a:rPr lang="ru-RU" b="1" dirty="0" smtClean="0"/>
              <a:t>Главные разрезы ствола</a:t>
            </a:r>
            <a:endParaRPr lang="ru-RU" b="1" dirty="0"/>
          </a:p>
        </p:txBody>
      </p:sp>
      <p:pic>
        <p:nvPicPr>
          <p:cNvPr id="4" name="Content Placeholder 4" descr="C:\Users\Владелец\Desktop\11\img199.jpg"/>
          <p:cNvPicPr>
            <a:picLocks/>
          </p:cNvPicPr>
          <p:nvPr/>
        </p:nvPicPr>
        <p:blipFill>
          <a:blip r:embed="rId2" cstate="print"/>
          <a:srcRect/>
          <a:stretch>
            <a:fillRect/>
          </a:stretch>
        </p:blipFill>
        <p:spPr bwMode="auto">
          <a:xfrm>
            <a:off x="1295400" y="1905000"/>
            <a:ext cx="4267200" cy="4114800"/>
          </a:xfrm>
          <a:prstGeom prst="rect">
            <a:avLst/>
          </a:prstGeom>
          <a:noFill/>
          <a:ln w="9525">
            <a:noFill/>
            <a:miter lim="800000"/>
            <a:headEnd/>
            <a:tailEnd/>
          </a:ln>
        </p:spPr>
      </p:pic>
      <p:sp>
        <p:nvSpPr>
          <p:cNvPr id="5" name="Rectangle 5"/>
          <p:cNvSpPr/>
          <p:nvPr/>
        </p:nvSpPr>
        <p:spPr>
          <a:xfrm>
            <a:off x="5220072" y="2267580"/>
            <a:ext cx="2767424" cy="369332"/>
          </a:xfrm>
          <a:prstGeom prst="rect">
            <a:avLst/>
          </a:prstGeom>
        </p:spPr>
        <p:txBody>
          <a:bodyPr wrap="none">
            <a:spAutoFit/>
          </a:bodyPr>
          <a:lstStyle/>
          <a:p>
            <a:pPr lvl="0"/>
            <a:r>
              <a:rPr lang="ru-RU" dirty="0" smtClean="0"/>
              <a:t>1-поперечный (торцовый)</a:t>
            </a:r>
            <a:endParaRPr lang="ru-RU" dirty="0"/>
          </a:p>
        </p:txBody>
      </p:sp>
      <p:sp>
        <p:nvSpPr>
          <p:cNvPr id="6" name="Rectangle 6"/>
          <p:cNvSpPr/>
          <p:nvPr/>
        </p:nvSpPr>
        <p:spPr>
          <a:xfrm>
            <a:off x="5220072" y="2771636"/>
            <a:ext cx="1622367" cy="369332"/>
          </a:xfrm>
          <a:prstGeom prst="rect">
            <a:avLst/>
          </a:prstGeom>
        </p:spPr>
        <p:txBody>
          <a:bodyPr wrap="none">
            <a:spAutoFit/>
          </a:bodyPr>
          <a:lstStyle/>
          <a:p>
            <a:pPr lvl="0"/>
            <a:r>
              <a:rPr lang="ru-RU" dirty="0" smtClean="0"/>
              <a:t>2-радиальный</a:t>
            </a:r>
            <a:endParaRPr lang="ru-RU" dirty="0"/>
          </a:p>
        </p:txBody>
      </p:sp>
      <p:sp>
        <p:nvSpPr>
          <p:cNvPr id="7" name="Rectangle 7"/>
          <p:cNvSpPr/>
          <p:nvPr/>
        </p:nvSpPr>
        <p:spPr>
          <a:xfrm>
            <a:off x="5364088" y="3789040"/>
            <a:ext cx="2040751" cy="369332"/>
          </a:xfrm>
          <a:prstGeom prst="rect">
            <a:avLst/>
          </a:prstGeom>
        </p:spPr>
        <p:txBody>
          <a:bodyPr wrap="none">
            <a:spAutoFit/>
          </a:bodyPr>
          <a:lstStyle/>
          <a:p>
            <a:r>
              <a:rPr lang="ru-RU" dirty="0" smtClean="0"/>
              <a:t>3-тангенциальный</a:t>
            </a:r>
            <a:endParaRPr lang="ru-RU" dirty="0"/>
          </a:p>
        </p:txBody>
      </p:sp>
    </p:spTree>
    <p:extLst>
      <p:ext uri="{BB962C8B-B14F-4D97-AF65-F5344CB8AC3E}">
        <p14:creationId xmlns:p14="http://schemas.microsoft.com/office/powerpoint/2010/main" val="216146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57120"/>
          </a:xfrm>
        </p:spPr>
        <p:txBody>
          <a:bodyPr>
            <a:normAutofit fontScale="90000"/>
          </a:bodyPr>
          <a:lstStyle/>
          <a:p>
            <a:pPr algn="ctr"/>
            <a:r>
              <a:rPr lang="ru-RU" b="1" dirty="0" smtClean="0"/>
              <a:t>Лиственные породы</a:t>
            </a:r>
            <a:endParaRPr lang="ru-RU" b="1" dirty="0"/>
          </a:p>
        </p:txBody>
      </p:sp>
      <p:pic>
        <p:nvPicPr>
          <p:cNvPr id="5123" name="Picture 3" descr="C:\Users\User\Desktop\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200800" cy="441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7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92697"/>
            <a:ext cx="626469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8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836712"/>
            <a:ext cx="7024744" cy="601136"/>
          </a:xfrm>
        </p:spPr>
        <p:txBody>
          <a:bodyPr>
            <a:normAutofit fontScale="90000"/>
          </a:bodyPr>
          <a:lstStyle/>
          <a:p>
            <a:pPr algn="ctr"/>
            <a:r>
              <a:rPr lang="ru-RU" b="1" dirty="0" smtClean="0"/>
              <a:t>Хвойные породы</a:t>
            </a:r>
            <a:endParaRPr lang="ru-RU" b="1" dirty="0"/>
          </a:p>
        </p:txBody>
      </p:sp>
      <p:pic>
        <p:nvPicPr>
          <p:cNvPr id="3074" name="Picture 2" descr="C:\Users\User\Desktop\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7583489" cy="426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74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394aa330526dbd18a3eba84fc81d5f24023186f5feb57c374fc5ecc87a8f07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754" y="1268760"/>
            <a:ext cx="7198602" cy="465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92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57120"/>
          </a:xfrm>
        </p:spPr>
        <p:txBody>
          <a:bodyPr>
            <a:normAutofit fontScale="90000"/>
          </a:bodyPr>
          <a:lstStyle/>
          <a:p>
            <a:pPr algn="ctr"/>
            <a:r>
              <a:rPr lang="ru-RU" b="1" dirty="0" smtClean="0"/>
              <a:t>Из чего состоит дерево?</a:t>
            </a:r>
            <a:endParaRPr lang="ru-RU" b="1" dirty="0"/>
          </a:p>
        </p:txBody>
      </p:sp>
      <p:pic>
        <p:nvPicPr>
          <p:cNvPr id="5" name="Picture 3" descr="C:\Users\Владелец\Desktop\11\img197.jpg"/>
          <p:cNvPicPr>
            <a:picLocks noChangeAspect="1" noChangeArrowheads="1"/>
          </p:cNvPicPr>
          <p:nvPr/>
        </p:nvPicPr>
        <p:blipFill>
          <a:blip r:embed="rId2" cstate="print"/>
          <a:srcRect/>
          <a:stretch>
            <a:fillRect/>
          </a:stretch>
        </p:blipFill>
        <p:spPr bwMode="auto">
          <a:xfrm>
            <a:off x="2094519" y="1632305"/>
            <a:ext cx="2447671" cy="4332053"/>
          </a:xfrm>
          <a:prstGeom prst="rect">
            <a:avLst/>
          </a:prstGeom>
          <a:noFill/>
        </p:spPr>
      </p:pic>
      <p:sp>
        <p:nvSpPr>
          <p:cNvPr id="6" name="Rectangle 6"/>
          <p:cNvSpPr/>
          <p:nvPr/>
        </p:nvSpPr>
        <p:spPr>
          <a:xfrm>
            <a:off x="5257800" y="1752600"/>
            <a:ext cx="1828800" cy="369332"/>
          </a:xfrm>
          <a:prstGeom prst="rect">
            <a:avLst/>
          </a:prstGeom>
        </p:spPr>
        <p:txBody>
          <a:bodyPr wrap="square">
            <a:spAutoFit/>
          </a:bodyPr>
          <a:lstStyle/>
          <a:p>
            <a:r>
              <a:rPr lang="ru-RU" dirty="0" smtClean="0"/>
              <a:t>1- корень; </a:t>
            </a:r>
            <a:endParaRPr lang="ru-RU" dirty="0"/>
          </a:p>
        </p:txBody>
      </p:sp>
      <p:sp>
        <p:nvSpPr>
          <p:cNvPr id="7" name="Rectangle 7"/>
          <p:cNvSpPr/>
          <p:nvPr/>
        </p:nvSpPr>
        <p:spPr>
          <a:xfrm>
            <a:off x="5257800" y="2362200"/>
            <a:ext cx="1135683" cy="369332"/>
          </a:xfrm>
          <a:prstGeom prst="rect">
            <a:avLst/>
          </a:prstGeom>
        </p:spPr>
        <p:txBody>
          <a:bodyPr wrap="square">
            <a:spAutoFit/>
          </a:bodyPr>
          <a:lstStyle/>
          <a:p>
            <a:r>
              <a:rPr lang="ru-RU" dirty="0" smtClean="0"/>
              <a:t>2- ствол</a:t>
            </a:r>
            <a:endParaRPr lang="ru-RU" dirty="0"/>
          </a:p>
        </p:txBody>
      </p:sp>
      <p:sp>
        <p:nvSpPr>
          <p:cNvPr id="8" name="Rectangle 8"/>
          <p:cNvSpPr/>
          <p:nvPr/>
        </p:nvSpPr>
        <p:spPr>
          <a:xfrm>
            <a:off x="5257800" y="2895600"/>
            <a:ext cx="1188350" cy="369332"/>
          </a:xfrm>
          <a:prstGeom prst="rect">
            <a:avLst/>
          </a:prstGeom>
        </p:spPr>
        <p:txBody>
          <a:bodyPr wrap="square">
            <a:spAutoFit/>
          </a:bodyPr>
          <a:lstStyle/>
          <a:p>
            <a:r>
              <a:rPr lang="ru-RU" dirty="0" smtClean="0"/>
              <a:t>3- сучья</a:t>
            </a:r>
            <a:endParaRPr lang="ru-RU" dirty="0"/>
          </a:p>
        </p:txBody>
      </p:sp>
      <p:sp>
        <p:nvSpPr>
          <p:cNvPr id="9" name="Rectangle 9"/>
          <p:cNvSpPr/>
          <p:nvPr/>
        </p:nvSpPr>
        <p:spPr>
          <a:xfrm>
            <a:off x="5278449" y="3429000"/>
            <a:ext cx="1741823" cy="369332"/>
          </a:xfrm>
          <a:prstGeom prst="rect">
            <a:avLst/>
          </a:prstGeom>
        </p:spPr>
        <p:txBody>
          <a:bodyPr wrap="none">
            <a:spAutoFit/>
          </a:bodyPr>
          <a:lstStyle/>
          <a:p>
            <a:r>
              <a:rPr lang="ru-RU" dirty="0" smtClean="0"/>
              <a:t>4- листья (хвоя)</a:t>
            </a:r>
            <a:endParaRPr lang="ru-RU" dirty="0"/>
          </a:p>
        </p:txBody>
      </p:sp>
    </p:spTree>
    <p:extLst>
      <p:ext uri="{BB962C8B-B14F-4D97-AF65-F5344CB8AC3E}">
        <p14:creationId xmlns:p14="http://schemas.microsoft.com/office/powerpoint/2010/main" val="8977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20688"/>
            <a:ext cx="7024744" cy="648072"/>
          </a:xfrm>
        </p:spPr>
        <p:txBody>
          <a:bodyPr>
            <a:normAutofit fontScale="90000"/>
          </a:bodyPr>
          <a:lstStyle/>
          <a:p>
            <a:pPr algn="ctr"/>
            <a:r>
              <a:rPr lang="ru-RU" b="1" dirty="0" smtClean="0"/>
              <a:t>Поперечный разрез ствола</a:t>
            </a:r>
            <a:endParaRPr lang="ru-RU" b="1" dirty="0"/>
          </a:p>
        </p:txBody>
      </p:sp>
      <p:pic>
        <p:nvPicPr>
          <p:cNvPr id="1026" name="Picture 2" descr="C:\Users\User\Desktop\slid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12776"/>
            <a:ext cx="5472922" cy="409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529128"/>
          </a:xfrm>
        </p:spPr>
        <p:txBody>
          <a:bodyPr>
            <a:normAutofit fontScale="90000"/>
          </a:bodyPr>
          <a:lstStyle/>
          <a:p>
            <a:pPr algn="ctr"/>
            <a:r>
              <a:rPr lang="ru-RU" b="1" dirty="0" smtClean="0"/>
              <a:t>Строение древесины</a:t>
            </a:r>
            <a:endParaRPr lang="ru-RU" b="1" dirty="0"/>
          </a:p>
        </p:txBody>
      </p:sp>
      <p:pic>
        <p:nvPicPr>
          <p:cNvPr id="2050" name="Picture 2" descr="C:\Users\User\Desktop\20b-cambium-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334" y="1412777"/>
            <a:ext cx="5205913" cy="477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0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a:t>
            </a:r>
            <a:r>
              <a:rPr lang="ru-RU" b="1" dirty="0"/>
              <a:t>Сердцевина</a:t>
            </a:r>
            <a:r>
              <a:rPr lang="ru-RU" dirty="0"/>
              <a:t> –это самый мягкий и рыхлый слой, поэтому для практического использования  наличие данного слоя на заготовке является не желательным.</a:t>
            </a:r>
          </a:p>
        </p:txBody>
      </p:sp>
    </p:spTree>
    <p:extLst>
      <p:ext uri="{BB962C8B-B14F-4D97-AF65-F5344CB8AC3E}">
        <p14:creationId xmlns:p14="http://schemas.microsoft.com/office/powerpoint/2010/main" val="17697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1412776"/>
            <a:ext cx="6777317" cy="3508977"/>
          </a:xfrm>
        </p:spPr>
        <p:txBody>
          <a:bodyPr>
            <a:normAutofit fontScale="62500" lnSpcReduction="20000"/>
          </a:bodyPr>
          <a:lstStyle/>
          <a:p>
            <a:r>
              <a:rPr lang="ru-RU" dirty="0"/>
              <a:t>Образование ядра происходит различно в зависимости от породы, возраста, условий произрастания и других факторов; в известной мере оно связано с жизнедеятельностью кроны. Процесс ядрообразования заключается в отмирании живых элементов древесины, закупорке водопроводящих путей, отложении смолы и углекислого кальция, пропитке дубильными и красящими веществами, в результате чего цвет ядровой древесины изменяется, увеличивается ее плотность, стойкость против гниения и механические свойства.</a:t>
            </a:r>
          </a:p>
          <a:p>
            <a:r>
              <a:rPr lang="ru-RU" dirty="0"/>
              <a:t>Древесина ядра мало проницаема для воды и воздуха, что имеет положительное значение при изготовлении из нее тары под жидкие продукты и отрицательное — при пропитке древесины антисептиками (ядро обычно не пропитывается). В растущем дереве ядро играет главным образом механическую роль, придавая стволу необходимую устойчивость; вместе с тем ядро может служить хранилищем для воды (у дуба, вяза).</a:t>
            </a:r>
          </a:p>
          <a:p>
            <a:endParaRPr lang="ru-RU" dirty="0"/>
          </a:p>
        </p:txBody>
      </p:sp>
    </p:spTree>
    <p:extLst>
      <p:ext uri="{BB962C8B-B14F-4D97-AF65-F5344CB8AC3E}">
        <p14:creationId xmlns:p14="http://schemas.microsoft.com/office/powerpoint/2010/main" val="397262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305342"/>
            <a:ext cx="6840760" cy="2585323"/>
          </a:xfrm>
          <a:prstGeom prst="rect">
            <a:avLst/>
          </a:prstGeom>
        </p:spPr>
        <p:txBody>
          <a:bodyPr wrap="square">
            <a:spAutoFit/>
          </a:bodyPr>
          <a:lstStyle/>
          <a:p>
            <a:r>
              <a:rPr lang="ru-RU" dirty="0" smtClean="0">
                <a:solidFill>
                  <a:srgbClr val="FF0000"/>
                </a:solidFill>
              </a:rPr>
              <a:t>Пробковый слой </a:t>
            </a:r>
            <a:r>
              <a:rPr lang="ru-RU" dirty="0" smtClean="0"/>
              <a:t>наружный а </a:t>
            </a:r>
            <a:r>
              <a:rPr lang="ru-RU" dirty="0" smtClean="0">
                <a:solidFill>
                  <a:srgbClr val="FF0000"/>
                </a:solidFill>
              </a:rPr>
              <a:t>лубяной</a:t>
            </a:r>
            <a:r>
              <a:rPr lang="ru-RU" dirty="0" smtClean="0"/>
              <a:t> слой внутренний слой и все это вместе называется корой дерева. Кора дерева является  своеобразной одеждой  для древесины, каждая порода древесины имеет свою характерную только для этого вида кору что является одной из отличительных черт древесины. Каждый слой коры выполняет свою функцию наружный (пробковый) защищает ствол дерева, внутренний (лубяной) является проводником питательных соков которым живет дерево</a:t>
            </a:r>
            <a:endParaRPr lang="ru-RU" dirty="0"/>
          </a:p>
        </p:txBody>
      </p:sp>
    </p:spTree>
    <p:extLst>
      <p:ext uri="{BB962C8B-B14F-4D97-AF65-F5344CB8AC3E}">
        <p14:creationId xmlns:p14="http://schemas.microsoft.com/office/powerpoint/2010/main" val="208442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b="1" dirty="0" smtClean="0"/>
              <a:t>Заболонь</a:t>
            </a:r>
            <a:r>
              <a:rPr lang="ru-RU" dirty="0" smtClean="0"/>
              <a:t>- в </a:t>
            </a:r>
            <a:r>
              <a:rPr lang="ru-RU" dirty="0"/>
              <a:t>растущем дереве заболонь служит для проведения воды вверх по стволу (из корней в крону) и для отложения запасных питательных веществ</a:t>
            </a:r>
          </a:p>
        </p:txBody>
      </p:sp>
    </p:spTree>
    <p:extLst>
      <p:ext uri="{BB962C8B-B14F-4D97-AF65-F5344CB8AC3E}">
        <p14:creationId xmlns:p14="http://schemas.microsoft.com/office/powerpoint/2010/main" val="170794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2276872"/>
            <a:ext cx="6777317" cy="3508977"/>
          </a:xfrm>
        </p:spPr>
        <p:txBody>
          <a:bodyPr/>
          <a:lstStyle/>
          <a:p>
            <a:r>
              <a:rPr lang="ru-RU" b="1" dirty="0"/>
              <a:t>Камбий</a:t>
            </a:r>
            <a:r>
              <a:rPr lang="ru-RU" dirty="0"/>
              <a:t> — тонкий жизнедеятельный слой ткани, располагающийся за лубом. В слое камбия к центру дерева откалываются клетки древесины, а в сторону луба — лубяные клетки. </a:t>
            </a:r>
          </a:p>
          <a:p>
            <a:endParaRPr lang="ru-RU" dirty="0"/>
          </a:p>
        </p:txBody>
      </p:sp>
    </p:spTree>
    <p:extLst>
      <p:ext uri="{BB962C8B-B14F-4D97-AF65-F5344CB8AC3E}">
        <p14:creationId xmlns:p14="http://schemas.microsoft.com/office/powerpoint/2010/main" val="1105280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148</TotalTime>
  <Words>324</Words>
  <Application>Microsoft Office PowerPoint</Application>
  <PresentationFormat>Экран (4:3)</PresentationFormat>
  <Paragraphs>22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Остин</vt:lpstr>
      <vt:lpstr>Урок по технологии 5 класс Древесина-Природный конструкционный материал   </vt:lpstr>
      <vt:lpstr>Из чего состоит дерево?</vt:lpstr>
      <vt:lpstr>Поперечный разрез ствола</vt:lpstr>
      <vt:lpstr>Строение древесины</vt:lpstr>
      <vt:lpstr>Презентация PowerPoint</vt:lpstr>
      <vt:lpstr>Презентация PowerPoint</vt:lpstr>
      <vt:lpstr>Презентация PowerPoint</vt:lpstr>
      <vt:lpstr>Презентация PowerPoint</vt:lpstr>
      <vt:lpstr>Презентация PowerPoint</vt:lpstr>
      <vt:lpstr>Главные разрезы ствола</vt:lpstr>
      <vt:lpstr>Лиственные породы</vt:lpstr>
      <vt:lpstr>Презентация PowerPoint</vt:lpstr>
      <vt:lpstr>Хвойные породы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по технологии 5 класс Древесина-Природный конструкционный материал</dc:title>
  <dc:creator>User</dc:creator>
  <cp:lastModifiedBy>User</cp:lastModifiedBy>
  <cp:revision>3</cp:revision>
  <dcterms:created xsi:type="dcterms:W3CDTF">2020-11-06T14:10:21Z</dcterms:created>
  <dcterms:modified xsi:type="dcterms:W3CDTF">2020-11-06T16:38:33Z</dcterms:modified>
</cp:coreProperties>
</file>