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3" r:id="rId58"/>
    <p:sldId id="314" r:id="rId59"/>
    <p:sldId id="315" r:id="rId60"/>
    <p:sldId id="316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2" r:id="rId96"/>
    <p:sldId id="353" r:id="rId97"/>
    <p:sldId id="354" r:id="rId98"/>
    <p:sldId id="355" r:id="rId99"/>
    <p:sldId id="356" r:id="rId100"/>
    <p:sldId id="357" r:id="rId101"/>
    <p:sldId id="358" r:id="rId102"/>
    <p:sldId id="359" r:id="rId103"/>
    <p:sldId id="360" r:id="rId104"/>
    <p:sldId id="361" r:id="rId105"/>
    <p:sldId id="362" r:id="rId106"/>
    <p:sldId id="363" r:id="rId107"/>
    <p:sldId id="364" r:id="rId108"/>
    <p:sldId id="365" r:id="rId109"/>
    <p:sldId id="366" r:id="rId110"/>
    <p:sldId id="367" r:id="rId111"/>
    <p:sldId id="368" r:id="rId112"/>
    <p:sldId id="369" r:id="rId113"/>
    <p:sldId id="370" r:id="rId114"/>
    <p:sldId id="371" r:id="rId115"/>
    <p:sldId id="372" r:id="rId116"/>
    <p:sldId id="373" r:id="rId117"/>
    <p:sldId id="374" r:id="rId118"/>
    <p:sldId id="375" r:id="rId119"/>
    <p:sldId id="376" r:id="rId120"/>
    <p:sldId id="377" r:id="rId121"/>
    <p:sldId id="378" r:id="rId122"/>
    <p:sldId id="379" r:id="rId123"/>
    <p:sldId id="380" r:id="rId124"/>
    <p:sldId id="381" r:id="rId125"/>
    <p:sldId id="382" r:id="rId126"/>
    <p:sldId id="383" r:id="rId127"/>
    <p:sldId id="384" r:id="rId128"/>
    <p:sldId id="385" r:id="rId129"/>
    <p:sldId id="386" r:id="rId1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13C8-80A9-48E8-B67C-05CFD37B0409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6BAA-BF36-41DA-AEA8-9262021A54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13C8-80A9-48E8-B67C-05CFD37B0409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6BAA-BF36-41DA-AEA8-9262021A5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13C8-80A9-48E8-B67C-05CFD37B0409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6BAA-BF36-41DA-AEA8-9262021A5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13C8-80A9-48E8-B67C-05CFD37B0409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6BAA-BF36-41DA-AEA8-9262021A54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13C8-80A9-48E8-B67C-05CFD37B0409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6BAA-BF36-41DA-AEA8-9262021A5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13C8-80A9-48E8-B67C-05CFD37B0409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6BAA-BF36-41DA-AEA8-9262021A54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13C8-80A9-48E8-B67C-05CFD37B0409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6BAA-BF36-41DA-AEA8-9262021A54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13C8-80A9-48E8-B67C-05CFD37B0409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6BAA-BF36-41DA-AEA8-9262021A5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13C8-80A9-48E8-B67C-05CFD37B0409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6BAA-BF36-41DA-AEA8-9262021A5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13C8-80A9-48E8-B67C-05CFD37B0409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6BAA-BF36-41DA-AEA8-9262021A5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13C8-80A9-48E8-B67C-05CFD37B0409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6BAA-BF36-41DA-AEA8-9262021A54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3D13C8-80A9-48E8-B67C-05CFD37B0409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76BAA-BF36-41DA-AEA8-9262021A5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301208"/>
            <a:ext cx="7992888" cy="882119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2400" smtClean="0">
                <a:cs typeface="Tahoma" pitchFamily="34" charset="0"/>
              </a:rPr>
              <a:t>Кафедра  </a:t>
            </a:r>
            <a:r>
              <a:rPr lang="ru-RU" sz="2400" dirty="0">
                <a:cs typeface="Tahoma" pitchFamily="34" charset="0"/>
              </a:rPr>
              <a:t>профессионального образования СПб АППО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Нормативно-правовая база профориентации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77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857720"/>
          </a:xfrm>
        </p:spPr>
        <p:txBody>
          <a:bodyPr/>
          <a:lstStyle/>
          <a:p>
            <a:r>
              <a:rPr lang="ru-RU" sz="3200" dirty="0"/>
              <a:t>С</a:t>
            </a:r>
            <a:r>
              <a:rPr lang="ru-RU" sz="3200" dirty="0" smtClean="0"/>
              <a:t>тановление </a:t>
            </a:r>
            <a:r>
              <a:rPr lang="ru-RU" sz="3200" dirty="0"/>
              <a:t>личностных характеристик</a:t>
            </a:r>
            <a:r>
              <a:rPr lang="ru-RU" sz="3200" b="1" i="1" dirty="0"/>
              <a:t> </a:t>
            </a:r>
            <a:r>
              <a:rPr lang="ru-RU" sz="3200" dirty="0"/>
              <a:t>выпускника, </a:t>
            </a:r>
            <a:r>
              <a:rPr lang="ru-RU" sz="3200" b="1" i="1" dirty="0"/>
              <a:t>ориентирующегося в мире профессий</a:t>
            </a:r>
            <a:r>
              <a:rPr lang="ru-RU" sz="3200" dirty="0"/>
              <a:t>, понимающего значение профессиональной деятельности для человека в интересах устойчивого развития общества и природы.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765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92888" cy="5649808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организуют профессиональное просвещение и консультирование учащихся, формируют у них профессиональные намерения на основе комплексного изучения личности с учетом их индивидуальных психофизиологических особенностей, состояния здоровья, а также потребностей региона в кадрах</a:t>
            </a:r>
            <a:r>
              <a:rPr lang="ru-RU" sz="2800" dirty="0" smtClean="0"/>
              <a:t>;</a:t>
            </a:r>
          </a:p>
          <a:p>
            <a:pPr marL="45720" indent="0">
              <a:buNone/>
            </a:pPr>
            <a:endParaRPr lang="ru-RU" sz="2800" dirty="0"/>
          </a:p>
          <a:p>
            <a:r>
              <a:rPr lang="ru-RU" sz="2800" dirty="0" smtClean="0"/>
              <a:t>организуют </a:t>
            </a:r>
            <a:r>
              <a:rPr lang="ru-RU" sz="2800" dirty="0"/>
              <a:t>дифференцированное обучение учащихся для более полного раскрытия их индивидуальных интересов, способностей и склонностей</a:t>
            </a:r>
            <a:r>
              <a:rPr lang="ru-RU" sz="2800" dirty="0" smtClean="0"/>
              <a:t>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506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5505792"/>
          </a:xfrm>
        </p:spPr>
        <p:txBody>
          <a:bodyPr>
            <a:normAutofit/>
          </a:bodyPr>
          <a:lstStyle/>
          <a:p>
            <a:r>
              <a:rPr lang="ru-RU" sz="2800" dirty="0"/>
              <a:t>обеспечивают органическое единство психолого-педагогической и медицинской консультации, профессионального отбора (подбора) молодежи, поступающей в образовательные учреждения профессионального образования</a:t>
            </a:r>
            <a:r>
              <a:rPr lang="ru-RU" sz="2800" dirty="0" smtClean="0"/>
              <a:t>;</a:t>
            </a:r>
          </a:p>
          <a:p>
            <a:pPr marL="45720" indent="0">
              <a:buNone/>
            </a:pPr>
            <a:endParaRPr lang="ru-RU" sz="2800" dirty="0"/>
          </a:p>
          <a:p>
            <a:r>
              <a:rPr lang="ru-RU" sz="2800" dirty="0" smtClean="0"/>
              <a:t>используют </a:t>
            </a:r>
            <a:r>
              <a:rPr lang="ru-RU" sz="2800" dirty="0"/>
              <a:t>возможности психологических служб, организуемых в образовательных учреждениях, для организации и проведения </a:t>
            </a:r>
            <a:r>
              <a:rPr lang="ru-RU" sz="2800" dirty="0" err="1"/>
              <a:t>профориентационной</a:t>
            </a:r>
            <a:r>
              <a:rPr lang="ru-RU" sz="2800" dirty="0"/>
              <a:t>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5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424936" cy="61206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i="1" dirty="0"/>
              <a:t>Профессиональная ориентация </a:t>
            </a:r>
            <a:endParaRPr lang="ru-RU" sz="2800" b="1" i="1" dirty="0" smtClean="0"/>
          </a:p>
          <a:p>
            <a:pPr marL="45720" indent="0">
              <a:buNone/>
            </a:pPr>
            <a:r>
              <a:rPr lang="ru-RU" sz="2800" dirty="0" smtClean="0"/>
              <a:t>в </a:t>
            </a:r>
            <a:r>
              <a:rPr lang="ru-RU" sz="2800" dirty="0"/>
              <a:t>соединении с подготовкой молодежи к труду в условиях рыночной экономики, формированием у подрастающего поколения соответствующих мотиваций к труду, осознанному планированию и выбору рода будущей профессиональной деятельности и формы занятости с учетом личных интересов, состояния здоровья, индивидуальных особенностей и склонностей каждого, а также требований профессий и рынка труда, - </a:t>
            </a:r>
            <a:r>
              <a:rPr lang="ru-RU" sz="2800" b="1" i="1" dirty="0"/>
              <a:t>является одной из основных задач образовательных учреждений всех типов, входит в круг обязанностей их педагогических </a:t>
            </a:r>
            <a:r>
              <a:rPr lang="ru-RU" sz="2800" b="1" i="1" dirty="0" smtClean="0"/>
              <a:t>коллективов.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4293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7808655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Приложение к Приказу Минобразования России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от </a:t>
            </a:r>
            <a:r>
              <a:rPr lang="ru-RU" sz="3200" dirty="0">
                <a:effectLst/>
              </a:rPr>
              <a:t>22 октября 1999 г. № 636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620688"/>
            <a:ext cx="7776864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400" b="1" dirty="0" smtClean="0"/>
              <a:t>Положение о </a:t>
            </a:r>
            <a:r>
              <a:rPr lang="ru-RU" sz="4400" b="1" dirty="0"/>
              <a:t>службе практической психологии в системе Министерства образования Российской Федерации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70880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208912" cy="57938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i="1" dirty="0"/>
              <a:t>Целями Службы являются</a:t>
            </a:r>
            <a:r>
              <a:rPr lang="ru-RU" sz="2800" dirty="0"/>
              <a:t>: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содействие в приобретении обучающимися, воспитанниками образовательных учреждений психологических знаний, умений и навыков, необходимых для получения профессии, развития карьеры, достижения успеха в жизни;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оказание помощи обучающимся, воспитанникам образовательных учреждений в определении своих возможностей, исходя из способностей, склонностей, интересов, состояния здоровья;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77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7992888" cy="507374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i="1" dirty="0"/>
              <a:t>К основным направлениям деятельности </a:t>
            </a:r>
            <a:r>
              <a:rPr lang="ru-RU" sz="2800" dirty="0"/>
              <a:t>Службы относятся:</a:t>
            </a:r>
          </a:p>
          <a:p>
            <a:r>
              <a:rPr lang="ru-RU" sz="2800" dirty="0" smtClean="0"/>
              <a:t>-психологическая </a:t>
            </a:r>
            <a:r>
              <a:rPr lang="ru-RU" sz="2800" dirty="0"/>
              <a:t>диагностика – углубленное психолого-педагогическое изучение обучающихся, воспитанников на протяжении всего периода обучения, определение индивидуальных особенностей и склонностей личности, ее потенциальных возможностей в процессе обучения и воспитания, в профессиональном самоопределении, а также выявление причин и механизмов нарушений в обучении, развитии, социальной адаптации.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32371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581128"/>
            <a:ext cx="6512511" cy="1143000"/>
          </a:xfrm>
        </p:spPr>
        <p:txBody>
          <a:bodyPr/>
          <a:lstStyle/>
          <a:p>
            <a:r>
              <a:rPr lang="ru-RU" sz="3200" b="0" dirty="0">
                <a:effectLst/>
              </a:rPr>
              <a:t>Приложение к приказу Министерства образования и науки Российской Федерации </a:t>
            </a:r>
            <a:r>
              <a:rPr lang="ru-RU" sz="3200" b="0" dirty="0" smtClean="0">
                <a:effectLst/>
              </a:rPr>
              <a:t>от </a:t>
            </a:r>
            <a:r>
              <a:rPr lang="ru-RU" sz="3200" b="0" dirty="0">
                <a:effectLst/>
              </a:rPr>
              <a:t>17 декабря 2010 г. № 1897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352928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800" dirty="0"/>
              <a:t>Федеральный государственный </a:t>
            </a:r>
            <a:r>
              <a:rPr lang="ru-RU" sz="4800" dirty="0" smtClean="0"/>
              <a:t>образовательный стандарт </a:t>
            </a:r>
            <a:r>
              <a:rPr lang="ru-RU" sz="4800" dirty="0"/>
              <a:t>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0237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064896" cy="57938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i="1" dirty="0" smtClean="0"/>
              <a:t>«</a:t>
            </a:r>
            <a:r>
              <a:rPr lang="ru-RU" sz="2800" b="1" i="1" dirty="0"/>
              <a:t>П</a:t>
            </a:r>
            <a:r>
              <a:rPr lang="ru-RU" sz="2800" b="1" i="1" dirty="0" smtClean="0"/>
              <a:t>ортрет </a:t>
            </a:r>
            <a:r>
              <a:rPr lang="ru-RU" sz="2800" b="1" i="1" dirty="0"/>
              <a:t>выпускника основной школы</a:t>
            </a:r>
            <a:r>
              <a:rPr lang="ru-RU" sz="2800" b="1" i="1" dirty="0" smtClean="0"/>
              <a:t>»:</a:t>
            </a:r>
            <a:endParaRPr lang="ru-RU" sz="2800" b="1" i="1" dirty="0"/>
          </a:p>
          <a:p>
            <a:r>
              <a:rPr lang="ru-RU" sz="2800" dirty="0" smtClean="0"/>
              <a:t>активно </a:t>
            </a:r>
            <a:r>
              <a:rPr lang="ru-RU" sz="2800" dirty="0"/>
              <a:t>и заинтересованно познающий мир, осознающий ценность труда, науки и творчества;</a:t>
            </a:r>
          </a:p>
          <a:p>
            <a:r>
              <a:rPr lang="ru-RU" sz="2800" dirty="0" smtClean="0"/>
              <a:t>умеющий </a:t>
            </a:r>
            <a:r>
              <a:rPr lang="ru-RU" sz="2800" dirty="0"/>
              <a:t>учиться, осознающий важность образования и самообразования для жизни и деятельности, способный применять полученные знания на практике; </a:t>
            </a:r>
          </a:p>
          <a:p>
            <a:r>
              <a:rPr lang="ru-RU" sz="2800" dirty="0" smtClean="0"/>
              <a:t>ориентирующийся </a:t>
            </a:r>
            <a:r>
              <a:rPr lang="ru-RU" sz="2800" dirty="0"/>
              <a:t>в мире профессий, понимающий значение профессиональной деятельности для человека в интересах устойчивого развития общества и природы.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03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424936" cy="6264696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3000" b="1" i="1" dirty="0"/>
              <a:t>Личностные результаты </a:t>
            </a:r>
            <a:r>
              <a:rPr lang="ru-RU" sz="3000" dirty="0"/>
              <a:t>освоения основной образовательной программы основного общего образования должны отражать</a:t>
            </a:r>
            <a:r>
              <a:rPr lang="ru-RU" sz="3000" dirty="0" smtClean="0"/>
              <a:t>:</a:t>
            </a:r>
          </a:p>
          <a:p>
            <a:pPr marL="45720" indent="0" algn="ctr">
              <a:buNone/>
            </a:pPr>
            <a:endParaRPr lang="ru-RU" sz="1500" dirty="0"/>
          </a:p>
          <a:p>
            <a:r>
              <a:rPr lang="ru-RU" sz="3000" dirty="0" smtClean="0"/>
              <a:t>формирование </a:t>
            </a:r>
            <a:r>
              <a:rPr lang="ru-RU" sz="3000" dirty="0"/>
              <a:t>ответственного отношения к учению, готовности и способности обучающихся к саморазвитию и самообразованию на основе мотивации к обучению </a:t>
            </a:r>
            <a:r>
              <a:rPr lang="ru-RU" sz="3000" dirty="0" smtClean="0"/>
              <a:t>и познанию, </a:t>
            </a:r>
            <a:r>
              <a:rPr lang="ru-RU" sz="3000" dirty="0"/>
              <a:t>осознанному выбору и построению дальнейшей индивидуальной траектории образования на базе ориентировки в мире профессий и профессиональных предпочтений, с учётом устойчивых познавательных интересов, а также на основе формирования уважительного отношения к труду, развития опыта участия в социально значимом труде; </a:t>
            </a:r>
          </a:p>
        </p:txBody>
      </p:sp>
    </p:spTree>
    <p:extLst>
      <p:ext uri="{BB962C8B-B14F-4D97-AF65-F5344CB8AC3E}">
        <p14:creationId xmlns:p14="http://schemas.microsoft.com/office/powerpoint/2010/main" xmlns="" val="399497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496944" cy="593784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i="1" dirty="0" err="1"/>
              <a:t>Метапредметные</a:t>
            </a:r>
            <a:r>
              <a:rPr lang="ru-RU" sz="2800" b="1" i="1" dirty="0"/>
              <a:t> результаты </a:t>
            </a:r>
            <a:r>
              <a:rPr lang="ru-RU" sz="2800" dirty="0"/>
              <a:t>освоения основной образовательной программы основного общего образования</a:t>
            </a:r>
            <a:r>
              <a:rPr lang="ru-RU" sz="2800" b="1" dirty="0"/>
              <a:t> </a:t>
            </a:r>
            <a:r>
              <a:rPr lang="ru-RU" sz="2800" dirty="0"/>
              <a:t>должны отражать:</a:t>
            </a:r>
          </a:p>
          <a:p>
            <a:r>
              <a:rPr lang="ru-RU" sz="2800" dirty="0" smtClean="0"/>
              <a:t>умение </a:t>
            </a:r>
            <a:r>
              <a:rPr lang="ru-RU" sz="2800" dirty="0"/>
              <a:t>самостоятельно планировать пути  достижения целей,  в том числе альтернативные,  осознанно выбирать  наиболее эффективные способы решения учебных и познавательных задач;</a:t>
            </a:r>
          </a:p>
          <a:p>
            <a:r>
              <a:rPr lang="ru-RU" sz="2800" dirty="0" smtClean="0"/>
              <a:t>формирование </a:t>
            </a:r>
            <a:r>
              <a:rPr lang="ru-RU" sz="2800" dirty="0"/>
              <a:t>и развитие экологического мышления, умение применять его в познавательной, коммуникативной, социальной практике и профессиональной ориентации.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4774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41368" cy="500173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/>
              <a:t>Нормативно-правовая база </a:t>
            </a:r>
            <a:r>
              <a:rPr lang="ru-RU" sz="3200" dirty="0"/>
              <a:t>– это совокупность законов, постановлений, распоряжений, инструкций и прочих нормативных документов, регулирующих деятельность в определенном секторе общественной жизни. </a:t>
            </a:r>
          </a:p>
        </p:txBody>
      </p:sp>
    </p:spTree>
    <p:extLst>
      <p:ext uri="{BB962C8B-B14F-4D97-AF65-F5344CB8AC3E}">
        <p14:creationId xmlns:p14="http://schemas.microsoft.com/office/powerpoint/2010/main" xmlns="" val="2448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55057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i="1" dirty="0"/>
              <a:t>Программа воспитания и социализации </a:t>
            </a:r>
            <a:r>
              <a:rPr lang="ru-RU" sz="2800" dirty="0"/>
              <a:t>обучающихся на ступени основного общего образования должна быть направлена на</a:t>
            </a:r>
            <a:r>
              <a:rPr lang="ru-RU" sz="2800" dirty="0" smtClean="0"/>
              <a:t>:</a:t>
            </a:r>
          </a:p>
          <a:p>
            <a:pPr marL="45720" indent="0" algn="ctr">
              <a:buNone/>
            </a:pPr>
            <a:endParaRPr lang="ru-RU" sz="2800" dirty="0"/>
          </a:p>
          <a:p>
            <a:r>
              <a:rPr lang="ru-RU" sz="2800" dirty="0" smtClean="0"/>
              <a:t>формирование </a:t>
            </a:r>
            <a:r>
              <a:rPr lang="ru-RU" sz="2800" dirty="0"/>
              <a:t>готовности обучающихся к выбору направления своей профессиональной деятельности в соответствии с личными интересами, индивидуальными особенностями  и способностями, с учётом потребностей  рынка труда;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07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92888" cy="557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i="1" dirty="0"/>
              <a:t>Программа воспитания и социализации </a:t>
            </a:r>
            <a:r>
              <a:rPr lang="ru-RU" sz="2800" dirty="0"/>
              <a:t>обучающихся на ступени основного общего образования должна обеспечить: </a:t>
            </a:r>
          </a:p>
          <a:p>
            <a:r>
              <a:rPr lang="ru-RU" sz="2800" dirty="0" smtClean="0"/>
              <a:t>формирование </a:t>
            </a:r>
            <a:r>
              <a:rPr lang="ru-RU" sz="2800" dirty="0"/>
              <a:t>у обучающихся мотивации к труду, потребности к приобретению профессии;</a:t>
            </a:r>
          </a:p>
          <a:p>
            <a:r>
              <a:rPr lang="ru-RU" sz="2800" dirty="0" smtClean="0"/>
              <a:t>овладение </a:t>
            </a:r>
            <a:r>
              <a:rPr lang="ru-RU" sz="2800" dirty="0"/>
              <a:t>способами и приёмами поиска информации, связанной с профессиональным образованием и профессиональной деятельностью, поиском вакансий на рынке труда и работой служб занятости населения;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66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568952" cy="572181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развитие </a:t>
            </a:r>
            <a:r>
              <a:rPr lang="ru-RU" sz="2800" dirty="0"/>
              <a:t>собственных представлений о перспективах своего профессионального образования и будущей профессиональной деятельности;</a:t>
            </a:r>
          </a:p>
          <a:p>
            <a:r>
              <a:rPr lang="ru-RU" sz="2800" dirty="0" smtClean="0"/>
              <a:t>приобретение </a:t>
            </a:r>
            <a:r>
              <a:rPr lang="ru-RU" sz="2800" dirty="0"/>
              <a:t>практического опыта, соответствующего интересам и способностям обучающихся; </a:t>
            </a:r>
          </a:p>
          <a:p>
            <a:r>
              <a:rPr lang="ru-RU" sz="2800" dirty="0"/>
              <a:t>информирование обучающихся об особенностях различных сфер профессиональной деятельности, социальных и финансовых составляющих различных профессий, особенностях местного, регионального, российского и международного спроса на различные виды трудовой деятельности;</a:t>
            </a:r>
          </a:p>
        </p:txBody>
      </p:sp>
    </p:spTree>
    <p:extLst>
      <p:ext uri="{BB962C8B-B14F-4D97-AF65-F5344CB8AC3E}">
        <p14:creationId xmlns:p14="http://schemas.microsoft.com/office/powerpoint/2010/main" xmlns="" val="3500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272808" cy="5361776"/>
          </a:xfrm>
        </p:spPr>
        <p:txBody>
          <a:bodyPr/>
          <a:lstStyle/>
          <a:p>
            <a:r>
              <a:rPr lang="ru-RU" sz="2800" dirty="0"/>
              <a:t>создание условий для профессиональной ориентации обучающихся через систему работы педагогов, психологов, социальных педагогов; сотрудничество с базовыми предприятиями, учреждениями профессионального образования, центрами </a:t>
            </a:r>
            <a:r>
              <a:rPr lang="ru-RU" sz="2800" dirty="0" err="1"/>
              <a:t>профориентационной</a:t>
            </a:r>
            <a:r>
              <a:rPr lang="ru-RU" sz="2800" dirty="0"/>
              <a:t> работы; совместную деятельность обучающихся с родителями (законными представителями);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813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064896" cy="5649808"/>
          </a:xfrm>
        </p:spPr>
        <p:txBody>
          <a:bodyPr>
            <a:normAutofit/>
          </a:bodyPr>
          <a:lstStyle/>
          <a:p>
            <a:r>
              <a:rPr lang="ru-RU" sz="2800" dirty="0"/>
              <a:t>использование средств психолого-педагогической поддержки обучающихся и развитие консультационной помощи в их профессиональной ориентации, включающей диагностику профессиональных склонностей и профессионального потенциала обучающихся, их способностей и компетенций, необходимых для продолжения образования и выбора профессии (в том числе компьютерного профессионального тестирования и тренинга в специализированных центрах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511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92888" cy="572181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i="1" dirty="0"/>
              <a:t>Фонд дополнительной литературы </a:t>
            </a:r>
            <a:endParaRPr lang="ru-RU" sz="2800" b="1" i="1" dirty="0" smtClean="0"/>
          </a:p>
          <a:p>
            <a:pPr marL="45720" indent="0" algn="ctr">
              <a:buNone/>
            </a:pPr>
            <a:r>
              <a:rPr lang="ru-RU" sz="2800" dirty="0" smtClean="0"/>
              <a:t>должен </a:t>
            </a:r>
            <a:r>
              <a:rPr lang="ru-RU" sz="2800" dirty="0"/>
              <a:t>включать: </a:t>
            </a:r>
            <a:endParaRPr lang="ru-RU" sz="2800" dirty="0" smtClean="0"/>
          </a:p>
          <a:p>
            <a:r>
              <a:rPr lang="ru-RU" sz="2800" dirty="0" smtClean="0"/>
              <a:t>отечественную </a:t>
            </a:r>
            <a:r>
              <a:rPr lang="ru-RU" sz="2800" dirty="0"/>
              <a:t>и зарубежную, классическую и современную художественную литературу; научно-популярную и научно-техническую литературу; издания по изобразительному искусству, музыке, физической культуре и спорту, экологии, правилам безопасного поведения на дорогах; справочно-библиографические и периодические издания; собрание словарей; литературу по социальному и профессиональному самоопределению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27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effectLst/>
              </a:rPr>
              <a:t>Приложение к Приказу Минобразования России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от </a:t>
            </a:r>
            <a:r>
              <a:rPr lang="ru-RU" sz="3200" dirty="0">
                <a:effectLst/>
              </a:rPr>
              <a:t>18 июля 2002 г. № 2783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268760"/>
            <a:ext cx="6400800" cy="29374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dirty="0"/>
              <a:t>Концепция профильного обучения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9885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424936" cy="626469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i="1" dirty="0"/>
              <a:t>Возможные формы </a:t>
            </a:r>
            <a:r>
              <a:rPr lang="ru-RU" sz="2800" b="1" i="1" dirty="0" smtClean="0"/>
              <a:t>организации</a:t>
            </a:r>
          </a:p>
          <a:p>
            <a:pPr marL="45720" indent="0" algn="ctr">
              <a:buNone/>
            </a:pPr>
            <a:r>
              <a:rPr lang="ru-RU" sz="2800" dirty="0" smtClean="0"/>
              <a:t> </a:t>
            </a:r>
            <a:r>
              <a:rPr lang="ru-RU" sz="2800" dirty="0"/>
              <a:t>профильного обучения</a:t>
            </a:r>
          </a:p>
          <a:p>
            <a:pPr marL="45720" indent="0">
              <a:buNone/>
            </a:pPr>
            <a:r>
              <a:rPr lang="ru-RU" sz="2800" dirty="0"/>
              <a:t>1. Модель </a:t>
            </a:r>
            <a:r>
              <a:rPr lang="ru-RU" sz="2800" dirty="0" err="1"/>
              <a:t>внутришкольной</a:t>
            </a:r>
            <a:r>
              <a:rPr lang="ru-RU" sz="2800" dirty="0"/>
              <a:t> </a:t>
            </a:r>
            <a:r>
              <a:rPr lang="ru-RU" sz="2800" dirty="0" err="1"/>
              <a:t>профилизации</a:t>
            </a: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Общеобразовательное учреждение может быть однопрофильным (реализовывать только один избранные профиль) и многопрофильным (организовать несколько профилей обучения</a:t>
            </a:r>
            <a:r>
              <a:rPr lang="ru-RU" sz="2800" dirty="0" smtClean="0"/>
              <a:t>).</a:t>
            </a:r>
          </a:p>
          <a:p>
            <a:pPr marL="45720" indent="0">
              <a:buNone/>
            </a:pPr>
            <a:r>
              <a:rPr lang="ru-RU" sz="2800" dirty="0"/>
              <a:t>2. Модель сетевой организации</a:t>
            </a:r>
          </a:p>
          <a:p>
            <a:pPr marL="45720" indent="0">
              <a:buNone/>
            </a:pPr>
            <a:r>
              <a:rPr lang="ru-RU" sz="2800" dirty="0"/>
              <a:t>В подобной модели профильное обучение учащихся конкретной школы осуществляется за счет целенаправленного и организованного привлечения образовательных ресурсов иных образовательных учреждений. Оно может строиться в двух основных вариантах.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708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340768"/>
            <a:ext cx="7704856" cy="4896544"/>
          </a:xfrm>
        </p:spPr>
        <p:txBody>
          <a:bodyPr/>
          <a:lstStyle/>
          <a:p>
            <a:pPr marL="45720" indent="0">
              <a:buNone/>
            </a:pPr>
            <a:r>
              <a:rPr lang="ru-RU" sz="2800" dirty="0"/>
              <a:t>Первый вариант связан с объединением нескольких общеобразовательных учреждений вокруг наиболее сильного общеобразовательного учреждения, обладающего достаточным материальным и кадровым потенциалом, которое выполняет роль «ресурсного центра». </a:t>
            </a:r>
            <a:endParaRPr lang="ru-RU" sz="2800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271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412776"/>
            <a:ext cx="7704856" cy="46805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Второй вариант основан на кооперации общеобразовательного учреждения с учреждениями дополнительного, высшего, среднего и начального профессионального образования и привлечении дополнительных образовательных ресурсов.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18507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9168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</a:rPr>
              <a:t>1. Международное </a:t>
            </a:r>
            <a:r>
              <a:rPr lang="ru-RU" dirty="0">
                <a:effectLst/>
              </a:rPr>
              <a:t>законодательство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093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908720"/>
            <a:ext cx="7776864" cy="56498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i="1" dirty="0" err="1"/>
              <a:t>Предпрофильная</a:t>
            </a:r>
            <a:r>
              <a:rPr lang="ru-RU" sz="2800" b="1" i="1" dirty="0"/>
              <a:t> подготовка </a:t>
            </a:r>
            <a:endParaRPr lang="ru-RU" sz="2800" b="1" i="1" dirty="0" smtClean="0"/>
          </a:p>
          <a:p>
            <a:pPr marL="45720" indent="0" algn="ctr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Основная функция курсов по выбору – </a:t>
            </a:r>
            <a:r>
              <a:rPr lang="ru-RU" sz="2800" dirty="0" err="1"/>
              <a:t>профориентационная</a:t>
            </a:r>
            <a:r>
              <a:rPr lang="ru-RU" sz="2800" dirty="0"/>
              <a:t>.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В </a:t>
            </a:r>
            <a:r>
              <a:rPr lang="ru-RU" sz="2800" dirty="0"/>
              <a:t>этой связи число таких курсов должно быть по возможности значительным.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Они </a:t>
            </a:r>
            <a:r>
              <a:rPr lang="ru-RU" sz="2800" dirty="0"/>
              <a:t>должны носить краткосрочный и чередующийся характер, являться своего рода учебными модулями.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33802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064896" cy="57218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Учитель профильной школы обязан не просто быть специалистом высокого уровня, соответствующим профилю и специализации своей деятельности, но и должен обеспечивать:</a:t>
            </a:r>
          </a:p>
          <a:p>
            <a:r>
              <a:rPr lang="ru-RU" sz="2800" dirty="0" smtClean="0"/>
              <a:t>завершение </a:t>
            </a:r>
            <a:r>
              <a:rPr lang="ru-RU" sz="2800" dirty="0"/>
              <a:t>профильного самоопределения старшеклассников и формирование способностей и компетентностей, необходимых для продолжения образования в соответствующей сфере профессионального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3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81128"/>
            <a:ext cx="8496944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Проект разработан в соответствии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с </a:t>
            </a:r>
            <a:r>
              <a:rPr lang="ru-RU" sz="3200" dirty="0" err="1" smtClean="0">
                <a:effectLst/>
              </a:rPr>
              <a:t>Гос.заданием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Минобрнауки</a:t>
            </a:r>
            <a:r>
              <a:rPr lang="ru-RU" sz="3200" dirty="0" smtClean="0">
                <a:effectLst/>
              </a:rPr>
              <a:t> РФ 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ФГАУ ФИРО на </a:t>
            </a:r>
            <a:r>
              <a:rPr lang="ru-RU" sz="3200" dirty="0">
                <a:effectLst/>
              </a:rPr>
              <a:t>2012 г. и плановый период 2013-2014 гг.</a:t>
            </a:r>
            <a:r>
              <a:rPr lang="ru-RU" sz="3200" dirty="0" smtClean="0">
                <a:effectLst/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568952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000" b="1" dirty="0"/>
              <a:t>Концепция организационно-педагогического сопровождения профессионального самоопределения обучающихся в условиях непрерывности образования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2883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7704856" cy="41620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В то время как в основе кадровой идеологии традиционного общества лежит формула </a:t>
            </a:r>
            <a:r>
              <a:rPr lang="ru-RU" sz="2800" b="1" i="1" dirty="0"/>
              <a:t>«человек для работы</a:t>
            </a:r>
            <a:r>
              <a:rPr lang="ru-RU" sz="2800" b="1" i="1" dirty="0" smtClean="0"/>
              <a:t>»,</a:t>
            </a:r>
          </a:p>
          <a:p>
            <a:pPr marL="45720" indent="0">
              <a:buNone/>
            </a:pPr>
            <a:r>
              <a:rPr lang="ru-RU" sz="2800" dirty="0" smtClean="0"/>
              <a:t> </a:t>
            </a:r>
            <a:r>
              <a:rPr lang="ru-RU" sz="2800" dirty="0"/>
              <a:t>в постиндустриальном обществе реализуется противоположная модель - </a:t>
            </a:r>
            <a:r>
              <a:rPr lang="ru-RU" sz="2800" b="1" i="1" dirty="0"/>
              <a:t>«работа для человека». </a:t>
            </a:r>
          </a:p>
        </p:txBody>
      </p:sp>
    </p:spTree>
    <p:extLst>
      <p:ext uri="{BB962C8B-B14F-4D97-AF65-F5344CB8AC3E}">
        <p14:creationId xmlns:p14="http://schemas.microsoft.com/office/powerpoint/2010/main" xmlns="" val="68601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20880" cy="56498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i="1" dirty="0" smtClean="0"/>
              <a:t>«</a:t>
            </a:r>
            <a:r>
              <a:rPr lang="ru-RU" sz="2800" b="1" i="1" dirty="0"/>
              <a:t>Точки роста» </a:t>
            </a:r>
            <a:r>
              <a:rPr lang="ru-RU" sz="2800" dirty="0"/>
              <a:t>в сфере сопровождения самоопределения</a:t>
            </a:r>
            <a:r>
              <a:rPr lang="ru-RU" sz="2800" dirty="0" smtClean="0"/>
              <a:t>:</a:t>
            </a:r>
          </a:p>
          <a:p>
            <a:pPr marL="45720" indent="0" algn="ctr">
              <a:buNone/>
            </a:pPr>
            <a:endParaRPr lang="ru-RU" sz="2800" dirty="0"/>
          </a:p>
          <a:p>
            <a:r>
              <a:rPr lang="ru-RU" sz="2800" dirty="0" smtClean="0"/>
              <a:t>опыт </a:t>
            </a:r>
            <a:r>
              <a:rPr lang="ru-RU" sz="2800" dirty="0"/>
              <a:t>организации </a:t>
            </a:r>
            <a:r>
              <a:rPr lang="ru-RU" sz="2800" i="1" dirty="0" err="1"/>
              <a:t>предпрофильной</a:t>
            </a:r>
            <a:r>
              <a:rPr lang="ru-RU" sz="2800" i="1" dirty="0"/>
              <a:t> подготовки </a:t>
            </a:r>
            <a:r>
              <a:rPr lang="ru-RU" sz="2800" dirty="0"/>
              <a:t>учащихся основной школы в ряде регионов;</a:t>
            </a:r>
          </a:p>
          <a:p>
            <a:r>
              <a:rPr lang="ru-RU" sz="2800" dirty="0" smtClean="0"/>
              <a:t>опыт </a:t>
            </a:r>
            <a:r>
              <a:rPr lang="ru-RU" sz="2800" dirty="0"/>
              <a:t>создания и деятельности государственных </a:t>
            </a:r>
            <a:r>
              <a:rPr lang="ru-RU" sz="2800" i="1" dirty="0"/>
              <a:t>специализированных организаций – Центров профориентации </a:t>
            </a:r>
            <a:r>
              <a:rPr lang="ru-RU" sz="2800" dirty="0"/>
              <a:t>и др. различного подчинения в некоторых субъектах</a:t>
            </a:r>
            <a:r>
              <a:rPr lang="ru-RU" sz="2800" i="1" dirty="0"/>
              <a:t> </a:t>
            </a:r>
            <a:r>
              <a:rPr lang="ru-RU" sz="2800" dirty="0"/>
              <a:t>федерации;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395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496944" cy="5649808"/>
          </a:xfrm>
        </p:spPr>
        <p:txBody>
          <a:bodyPr>
            <a:noAutofit/>
          </a:bodyPr>
          <a:lstStyle/>
          <a:p>
            <a:r>
              <a:rPr lang="ru-RU" sz="2800" dirty="0"/>
              <a:t>региональные целевые программы по развитию системы профессиональной ориентации; модели и механизмы социального партнерства образовательной сферы с предприятиями и бизнесом; прецеденты межведомственного взаимодействия региональных систем образования с учреждениями и организациями, подчиненными ведомству труда и социальной защиты и др.;</a:t>
            </a:r>
          </a:p>
          <a:p>
            <a:r>
              <a:rPr lang="ru-RU" sz="2800" dirty="0" smtClean="0"/>
              <a:t>опыт </a:t>
            </a:r>
            <a:r>
              <a:rPr lang="ru-RU" sz="2800" dirty="0"/>
              <a:t>деятельности </a:t>
            </a:r>
            <a:r>
              <a:rPr lang="ru-RU" sz="2800" i="1" dirty="0"/>
              <a:t>негосударственных специализированных организаций</a:t>
            </a:r>
            <a:r>
              <a:rPr lang="ru-RU" sz="2800" dirty="0"/>
              <a:t>, деятельность которых полностью или частично направлена на оказание </a:t>
            </a:r>
            <a:r>
              <a:rPr lang="ru-RU" sz="2800" dirty="0" err="1"/>
              <a:t>профориентационных</a:t>
            </a:r>
            <a:r>
              <a:rPr lang="ru-RU" sz="2800" dirty="0"/>
              <a:t> услуг населению в некоторых регионах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672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064896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В качестве одного из резервов развития деятельности в сфере сопровождения профессионального самоопределения нужно обозначить </a:t>
            </a:r>
            <a:r>
              <a:rPr lang="ru-RU" sz="2800" b="1" i="1" dirty="0"/>
              <a:t>незадействованный потенциал</a:t>
            </a:r>
            <a:r>
              <a:rPr lang="ru-RU" sz="2800" b="1" dirty="0"/>
              <a:t> </a:t>
            </a:r>
            <a:r>
              <a:rPr lang="ru-RU" sz="2800" b="1" i="1" dirty="0"/>
              <a:t>традиционных элементов системы </a:t>
            </a:r>
            <a:r>
              <a:rPr lang="ru-RU" sz="2800" b="1" i="1" dirty="0" smtClean="0"/>
              <a:t>образования</a:t>
            </a:r>
            <a:r>
              <a:rPr lang="ru-RU" sz="2800" i="1" dirty="0" smtClean="0"/>
              <a:t>.</a:t>
            </a:r>
          </a:p>
          <a:p>
            <a:pPr marL="45720" indent="0">
              <a:buNone/>
            </a:pP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dirty="0"/>
              <a:t>В работе с детьми, подростками и молодёжью в качестве значимых субъектов деятельности по сопровождению профессионального самоопределения должны рассматриваться </a:t>
            </a:r>
            <a:r>
              <a:rPr lang="ru-RU" sz="2800" b="1" i="1" dirty="0"/>
              <a:t>семьи обучающихся</a:t>
            </a:r>
            <a:r>
              <a:rPr lang="ru-RU" sz="2800" i="1" dirty="0"/>
              <a:t>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99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052736"/>
            <a:ext cx="756084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dirty="0"/>
              <a:t>Л</a:t>
            </a:r>
            <a:r>
              <a:rPr lang="ru-RU" sz="4800" b="1" dirty="0" smtClean="0"/>
              <a:t>окальные акты</a:t>
            </a:r>
          </a:p>
          <a:p>
            <a:pPr marL="45720" indent="0" algn="ctr">
              <a:buNone/>
            </a:pPr>
            <a:r>
              <a:rPr lang="ru-RU" sz="4800" b="1" dirty="0" smtClean="0"/>
              <a:t> общеобразовательного</a:t>
            </a:r>
          </a:p>
          <a:p>
            <a:pPr marL="45720" indent="0" algn="ctr">
              <a:buNone/>
            </a:pPr>
            <a:r>
              <a:rPr lang="ru-RU" sz="4800" b="1" dirty="0" smtClean="0"/>
              <a:t> </a:t>
            </a:r>
            <a:r>
              <a:rPr lang="ru-RU" sz="4800" b="1" dirty="0"/>
              <a:t>учреждения</a:t>
            </a:r>
            <a:endParaRPr lang="ru-RU" sz="4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4725144"/>
            <a:ext cx="8208912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издаются на основе и во исполнение законодательства об образовании, Устава </a:t>
            </a:r>
            <a:r>
              <a:rPr lang="ru-RU" sz="3200" dirty="0" smtClean="0">
                <a:effectLst/>
              </a:rPr>
              <a:t>образовательной организации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8861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496944" cy="5760640"/>
          </a:xfrm>
        </p:spPr>
        <p:txBody>
          <a:bodyPr>
            <a:noAutofit/>
          </a:bodyPr>
          <a:lstStyle/>
          <a:p>
            <a:r>
              <a:rPr lang="ru-RU" sz="2800" dirty="0"/>
              <a:t>Положение о </a:t>
            </a:r>
            <a:r>
              <a:rPr lang="ru-RU" sz="2800" dirty="0" err="1"/>
              <a:t>профориентационной</a:t>
            </a:r>
            <a:r>
              <a:rPr lang="ru-RU" sz="2800" dirty="0"/>
              <a:t> работе в общеобразовательном </a:t>
            </a:r>
            <a:r>
              <a:rPr lang="ru-RU" sz="2800" dirty="0" smtClean="0"/>
              <a:t>учреждении; </a:t>
            </a:r>
            <a:endParaRPr lang="ru-RU" sz="2800" dirty="0"/>
          </a:p>
          <a:p>
            <a:r>
              <a:rPr lang="ru-RU" sz="2800" dirty="0" smtClean="0"/>
              <a:t>Положение о Центре </a:t>
            </a:r>
            <a:r>
              <a:rPr lang="ru-RU" sz="2800" dirty="0" err="1" smtClean="0"/>
              <a:t>профориентационной</a:t>
            </a:r>
            <a:r>
              <a:rPr lang="ru-RU" sz="2800" dirty="0" smtClean="0"/>
              <a:t> работы;</a:t>
            </a:r>
          </a:p>
          <a:p>
            <a:r>
              <a:rPr lang="ru-RU" sz="2800" dirty="0" smtClean="0"/>
              <a:t>Положение </a:t>
            </a:r>
            <a:r>
              <a:rPr lang="ru-RU" sz="2800" dirty="0"/>
              <a:t>о Кабинете </a:t>
            </a:r>
            <a:r>
              <a:rPr lang="ru-RU" sz="2800" dirty="0" smtClean="0"/>
              <a:t>профориентации;</a:t>
            </a:r>
          </a:p>
          <a:p>
            <a:r>
              <a:rPr lang="ru-RU" sz="2800" dirty="0" smtClean="0"/>
              <a:t>Положение </a:t>
            </a:r>
            <a:r>
              <a:rPr lang="ru-RU" sz="2800" dirty="0"/>
              <a:t>о Совете профессиональной </a:t>
            </a:r>
            <a:r>
              <a:rPr lang="ru-RU" sz="2800" dirty="0" smtClean="0"/>
              <a:t>ориентации; </a:t>
            </a:r>
            <a:endParaRPr lang="ru-RU" sz="2800" dirty="0"/>
          </a:p>
          <a:p>
            <a:r>
              <a:rPr lang="ru-RU" sz="2800" dirty="0" smtClean="0"/>
              <a:t>Положение </a:t>
            </a:r>
            <a:r>
              <a:rPr lang="ru-RU" sz="2800" dirty="0"/>
              <a:t>о годичной команде </a:t>
            </a:r>
            <a:r>
              <a:rPr lang="ru-RU" sz="2800" dirty="0" smtClean="0"/>
              <a:t>педагогов; </a:t>
            </a:r>
            <a:endParaRPr lang="ru-RU" sz="2800" dirty="0"/>
          </a:p>
          <a:p>
            <a:r>
              <a:rPr lang="ru-RU" sz="2800" dirty="0" smtClean="0"/>
              <a:t>Программа </a:t>
            </a:r>
            <a:r>
              <a:rPr lang="ru-RU" sz="2800" dirty="0"/>
              <a:t>организации </a:t>
            </a:r>
            <a:r>
              <a:rPr lang="ru-RU" sz="2800" dirty="0" err="1"/>
              <a:t>профориентационной</a:t>
            </a:r>
            <a:r>
              <a:rPr lang="ru-RU" sz="2800" dirty="0"/>
              <a:t> работы в общеобразовательном </a:t>
            </a:r>
            <a:r>
              <a:rPr lang="ru-RU" sz="2800" dirty="0" smtClean="0"/>
              <a:t>учреждении; </a:t>
            </a:r>
          </a:p>
          <a:p>
            <a:r>
              <a:rPr lang="ru-RU" sz="2800" dirty="0" smtClean="0"/>
              <a:t>Примерная </a:t>
            </a:r>
            <a:r>
              <a:rPr lang="ru-RU" sz="2800" dirty="0"/>
              <a:t>(экскурсионная) образовательная </a:t>
            </a:r>
            <a:r>
              <a:rPr lang="ru-RU" sz="2800" dirty="0" err="1"/>
              <a:t>профориентационная</a:t>
            </a:r>
            <a:r>
              <a:rPr lang="ru-RU" sz="2800" dirty="0"/>
              <a:t> программа для учащихся общеобразовательного </a:t>
            </a:r>
            <a:r>
              <a:rPr lang="ru-RU" sz="2800" dirty="0" smtClean="0"/>
              <a:t>учреждения.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948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5072" y="4509120"/>
            <a:ext cx="9649072" cy="1143000"/>
          </a:xfrm>
        </p:spPr>
        <p:txBody>
          <a:bodyPr/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132856"/>
            <a:ext cx="7704856" cy="21602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altLang="ru-RU" sz="4400" dirty="0">
                <a:solidFill>
                  <a:schemeClr val="tx1"/>
                </a:solidFill>
              </a:rPr>
              <a:t>СПАСИБО ЗА ВНИМАНИЕ!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8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Принята резолюцией 1386 (</a:t>
            </a:r>
            <a:r>
              <a:rPr lang="en-US" sz="3200" dirty="0" smtClean="0">
                <a:solidFill>
                  <a:schemeClr val="tx1"/>
                </a:solidFill>
              </a:rPr>
              <a:t>XIV) </a:t>
            </a:r>
            <a:r>
              <a:rPr lang="ru-RU" sz="3200" dirty="0" smtClean="0">
                <a:solidFill>
                  <a:schemeClr val="tx1"/>
                </a:solidFill>
              </a:rPr>
              <a:t>Генеральной </a:t>
            </a:r>
            <a:r>
              <a:rPr lang="ru-RU" sz="3200" dirty="0">
                <a:solidFill>
                  <a:schemeClr val="tx1"/>
                </a:solidFill>
              </a:rPr>
              <a:t>Ассамблеи ООН от 20 ноября 1959 г. </a:t>
            </a:r>
            <a:r>
              <a:rPr lang="ru-RU" sz="4800" dirty="0"/>
              <a:t/>
            </a:r>
            <a:br>
              <a:rPr lang="ru-RU" sz="48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1484784"/>
            <a:ext cx="5996136" cy="2826648"/>
          </a:xfrm>
        </p:spPr>
        <p:txBody>
          <a:bodyPr/>
          <a:lstStyle/>
          <a:p>
            <a:pPr marL="365760" lvl="1" indent="0" algn="ctr">
              <a:buNone/>
            </a:pPr>
            <a:r>
              <a:rPr lang="ru-RU" sz="4800" b="1" dirty="0" smtClean="0"/>
              <a:t>Декларация </a:t>
            </a:r>
            <a:endParaRPr lang="en-US" sz="4800" b="1" dirty="0" smtClean="0"/>
          </a:p>
          <a:p>
            <a:pPr marL="365760" lvl="1" indent="0" algn="ctr">
              <a:buNone/>
            </a:pPr>
            <a:r>
              <a:rPr lang="ru-RU" sz="4800" b="1" dirty="0" smtClean="0"/>
              <a:t>прав </a:t>
            </a:r>
            <a:r>
              <a:rPr lang="ru-RU" sz="4800" b="1" dirty="0"/>
              <a:t>ребенка 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55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76864" cy="5865832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3500" b="1" dirty="0"/>
              <a:t>Принцип 1</a:t>
            </a:r>
          </a:p>
          <a:p>
            <a:pPr marL="45720" indent="0">
              <a:buNone/>
            </a:pPr>
            <a:r>
              <a:rPr lang="ru-RU" sz="3500" dirty="0"/>
              <a:t>Ребенку должны принадлежать все указанные в настоящей Декларации права. Эти </a:t>
            </a:r>
            <a:r>
              <a:rPr lang="ru-RU" sz="3500" b="1" i="1" dirty="0"/>
              <a:t>права должны признаваться за всеми детьми без всяких исключений и без различия или дискриминации </a:t>
            </a:r>
            <a:r>
              <a:rPr lang="ru-RU" sz="3500" dirty="0"/>
              <a:t>по признаку расы, цвета кожи, пола, языка, религии, политических или иных убеждений, национального или социального происхождения, имущественного положения, рождения или иного обстоятельства, касающегося самого ребенка или его семьи.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152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064896" cy="564980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3200" b="1" dirty="0"/>
              <a:t>Принцип 2</a:t>
            </a:r>
          </a:p>
          <a:p>
            <a:pPr marL="45720" indent="0">
              <a:buNone/>
            </a:pPr>
            <a:r>
              <a:rPr lang="ru-RU" sz="3200" dirty="0"/>
              <a:t>Ребенку законом и другими средствами должна быть обеспечена специальная защита и предоставлены возможности и благоприятные условия, которые позволяли бы ему развиваться физически, умственно, нравственно, духовно и в социальном отношении здоровым и нормальным путем и в условиях свободы и достоинства. При издании с этой целью законов </a:t>
            </a:r>
            <a:r>
              <a:rPr lang="ru-RU" sz="3200" b="1" i="1" dirty="0"/>
              <a:t>главным соображением должно быть наилучшее обеспечение интересов ребенка</a:t>
            </a:r>
            <a:r>
              <a:rPr lang="ru-RU" sz="3200" dirty="0"/>
              <a:t>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627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8640960" cy="5865832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3200" b="1" dirty="0"/>
              <a:t>Принцип 7</a:t>
            </a:r>
          </a:p>
          <a:p>
            <a:pPr marL="45720" indent="0">
              <a:buNone/>
            </a:pPr>
            <a:r>
              <a:rPr lang="ru-RU" sz="3200" dirty="0"/>
              <a:t>Ребенок имеет право на получение образования, которое должно быть бесплатным и обязательным, по крайней мере на начальных стадиях. Ему должно даваться образование, которое способствовало бы его общему культурному развитию и благодаря которому он мог бы, на основе равенства возможностей, </a:t>
            </a:r>
            <a:r>
              <a:rPr lang="ru-RU" sz="3200" b="1" i="1" dirty="0"/>
              <a:t>развить свои способности и личное суждение, а также сознание моральной и социальной ответственности и стать полезным членом общества</a:t>
            </a:r>
            <a:r>
              <a:rPr lang="ru-RU" sz="3200" dirty="0"/>
              <a:t>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089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208912" cy="57218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/>
              <a:t>Принцип 10</a:t>
            </a:r>
          </a:p>
          <a:p>
            <a:pPr marL="45720" indent="0">
              <a:buNone/>
            </a:pPr>
            <a:r>
              <a:rPr lang="ru-RU" sz="3200" dirty="0"/>
              <a:t>Ребенок должен ограждаться от практики, которая может поощрять расовую, религиозную или какую-либо иную форму дискриминации. Он должен воспитываться в духе взаимопонимания, терпимости, дружбы между народами, мира и всеобщего братства, а также в полном сознании, что </a:t>
            </a:r>
            <a:r>
              <a:rPr lang="ru-RU" sz="3200" b="1" i="1" dirty="0"/>
              <a:t>его энергия и способности должны посвящаться служению на пользу других людей</a:t>
            </a:r>
            <a:r>
              <a:rPr lang="ru-RU" sz="3200" dirty="0"/>
              <a:t>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537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861048"/>
            <a:ext cx="8712968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Принята Генеральной Ассамблеей ООН 20 ноября 1989 г. 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Ратифицирована третьей сессией Верховного Совета СССР 13 июня 1990 </a:t>
            </a:r>
            <a:r>
              <a:rPr lang="ru-RU" sz="3200" dirty="0" smtClean="0">
                <a:effectLst/>
              </a:rPr>
              <a:t>г.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340768"/>
            <a:ext cx="6400800" cy="2826648"/>
          </a:xfrm>
        </p:spPr>
        <p:txBody>
          <a:bodyPr/>
          <a:lstStyle/>
          <a:p>
            <a:pPr marL="45720" lvl="1" indent="0" algn="ctr">
              <a:buNone/>
            </a:pPr>
            <a:r>
              <a:rPr lang="ru-RU" sz="4800" b="1" dirty="0"/>
              <a:t>Конвенция </a:t>
            </a:r>
            <a:endParaRPr lang="ru-RU" sz="4800" b="1" dirty="0" smtClean="0"/>
          </a:p>
          <a:p>
            <a:pPr marL="45720" lvl="1" indent="0" algn="ctr">
              <a:buNone/>
            </a:pPr>
            <a:r>
              <a:rPr lang="ru-RU" sz="4800" b="1" dirty="0" smtClean="0"/>
              <a:t>о </a:t>
            </a:r>
            <a:r>
              <a:rPr lang="ru-RU" sz="4800" b="1" dirty="0"/>
              <a:t>правах ребенка</a:t>
            </a:r>
            <a:endParaRPr lang="ru-RU" sz="48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98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669360" cy="528976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b="1" dirty="0"/>
              <a:t>Статья 28</a:t>
            </a: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1. Государства-участники признают право ребенка на образование, и с целью постепенного достижения осуществления этого права на основе равных возможностей они, в частности:</a:t>
            </a:r>
          </a:p>
          <a:p>
            <a:pPr marL="45720" indent="0">
              <a:buNone/>
            </a:pPr>
            <a:r>
              <a:rPr lang="en-US" sz="2800" dirty="0"/>
              <a:t>d</a:t>
            </a:r>
            <a:r>
              <a:rPr lang="ru-RU" sz="2800" dirty="0"/>
              <a:t>) обеспечивают </a:t>
            </a:r>
            <a:r>
              <a:rPr lang="ru-RU" sz="2800" b="1" i="1" dirty="0"/>
              <a:t>доступность информации и материалов в области образования и профессиональной подготовки</a:t>
            </a:r>
            <a:r>
              <a:rPr lang="ru-RU" sz="2800" dirty="0"/>
              <a:t> для всех детей;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689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effectLst/>
              </a:rPr>
              <a:t>Из доклада </a:t>
            </a:r>
            <a:r>
              <a:rPr lang="ru-RU" sz="2800" dirty="0">
                <a:effectLst/>
              </a:rPr>
              <a:t>комиссии экспертов </a:t>
            </a:r>
            <a:r>
              <a:rPr lang="ru-RU" sz="2800" dirty="0" smtClean="0">
                <a:effectLst/>
              </a:rPr>
              <a:t>ЮНЕСКО (1975 год)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b="1" dirty="0" smtClean="0"/>
              <a:t>Профориентация</a:t>
            </a:r>
            <a:r>
              <a:rPr lang="ru-RU" sz="3600" dirty="0" smtClean="0"/>
              <a:t> – помощь, </a:t>
            </a:r>
            <a:r>
              <a:rPr lang="ru-RU" sz="3600" dirty="0"/>
              <a:t>оказываемая личности в использовании своих личных </a:t>
            </a:r>
            <a:r>
              <a:rPr lang="ru-RU" sz="3600" dirty="0" smtClean="0"/>
              <a:t>особенностей.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581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136904" cy="5904656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2800" b="1" dirty="0"/>
              <a:t>Статья 29</a:t>
            </a: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1</a:t>
            </a:r>
            <a:r>
              <a:rPr lang="ru-RU" sz="2800" dirty="0" smtClean="0"/>
              <a:t>. </a:t>
            </a:r>
            <a:r>
              <a:rPr lang="ru-RU" sz="2800" dirty="0"/>
              <a:t>Государства-участники соглашаются в том, что образование ребенка должно быть направлено на:</a:t>
            </a:r>
          </a:p>
          <a:p>
            <a:pPr marL="45720" indent="0">
              <a:buNone/>
            </a:pPr>
            <a:r>
              <a:rPr lang="ru-RU" sz="2800" dirty="0"/>
              <a:t>а) </a:t>
            </a:r>
            <a:r>
              <a:rPr lang="ru-RU" sz="2800" b="1" i="1" dirty="0"/>
              <a:t>развитие личности</a:t>
            </a:r>
            <a:r>
              <a:rPr lang="ru-RU" sz="2800" dirty="0"/>
              <a:t>, талантов и умственных и физических способностей ребенка</a:t>
            </a:r>
            <a:r>
              <a:rPr lang="ru-RU" sz="2800" b="1" i="1" dirty="0"/>
              <a:t> </a:t>
            </a:r>
            <a:r>
              <a:rPr lang="ru-RU" sz="2800" dirty="0"/>
              <a:t>в их самом полном объеме;</a:t>
            </a:r>
          </a:p>
          <a:p>
            <a:pPr marL="45720" indent="0">
              <a:buNone/>
            </a:pPr>
            <a:r>
              <a:rPr lang="en-US" sz="2800" dirty="0"/>
              <a:t>d</a:t>
            </a:r>
            <a:r>
              <a:rPr lang="ru-RU" sz="2800" dirty="0"/>
              <a:t>) </a:t>
            </a:r>
            <a:r>
              <a:rPr lang="ru-RU" sz="2800" b="1" i="1" dirty="0"/>
              <a:t>подготовку ребенка к сознательной жизни </a:t>
            </a:r>
            <a:r>
              <a:rPr lang="ru-RU" sz="2800" dirty="0"/>
              <a:t>в свободном обществе в духе понимания, мира, терпимости, равноправия мужчин и женщин и дружбы между всеми народами, этническими, национальными и религиозными группами, а также лицами из числа коренного населения</a:t>
            </a:r>
          </a:p>
          <a:p>
            <a:pPr marL="45720" indent="0">
              <a:buNone/>
            </a:pPr>
            <a:r>
              <a:rPr lang="ru-RU" sz="2800" dirty="0"/>
              <a:t>е) </a:t>
            </a:r>
            <a:r>
              <a:rPr lang="ru-RU" sz="2800" i="1" dirty="0"/>
              <a:t>воспитание уважения к окружающей природе</a:t>
            </a:r>
            <a:r>
              <a:rPr lang="ru-RU" sz="2800" dirty="0" smtClean="0"/>
              <a:t>.</a:t>
            </a:r>
            <a:endParaRPr lang="ru-RU" sz="28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3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344816" cy="5577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/>
              <a:t>Статья 32</a:t>
            </a: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1. Государства-участники признают </a:t>
            </a:r>
            <a:r>
              <a:rPr lang="ru-RU" sz="2800" b="1" i="1" dirty="0"/>
              <a:t>право ребенка на защиту от экономической эксплуатации</a:t>
            </a:r>
            <a:r>
              <a:rPr lang="ru-RU" sz="2800" dirty="0"/>
              <a:t> и от выполнения любой работы, которая может представлять опасность для его здоровья или служить препятствием в получении им образования, либо наносить ущерб его здоровью и физическому, умственному, духовному, моральному и социальному развитию.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240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33056"/>
            <a:ext cx="9036496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Принята 18 октября 1961 г. в Турине </a:t>
            </a:r>
            <a:r>
              <a:rPr lang="ru-RU" sz="3200" dirty="0" smtClean="0">
                <a:effectLst/>
              </a:rPr>
              <a:t>и пересмотрена </a:t>
            </a:r>
            <a:r>
              <a:rPr lang="ru-RU" sz="3200" dirty="0">
                <a:effectLst/>
              </a:rPr>
              <a:t>3 мая 1996 г. в Страсбурге.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Подписана РФ 14 сентября 2000 г., ратифицирована в октябре 2009 г.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980728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dirty="0"/>
              <a:t>Европейская Социальная Хартия ETS N 163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51832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704856" cy="5073744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dirty="0"/>
              <a:t>Часть </a:t>
            </a:r>
            <a:r>
              <a:rPr lang="ru-RU" sz="2800" b="1" dirty="0" smtClean="0"/>
              <a:t>I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Стороны признают в качестве цели своей политики, которую они будут осуществлять всеми надлежащими средствами как национального, так и международного характера, создание условий, обеспечивающих эффективное осуществление следующих прав и принципов: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64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89768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2800" dirty="0" smtClean="0"/>
              <a:t>1. Каждый </a:t>
            </a:r>
            <a:r>
              <a:rPr lang="ru-RU" sz="2800" dirty="0"/>
              <a:t>должен иметь возможность зарабатывать себе на жизнь </a:t>
            </a:r>
            <a:r>
              <a:rPr lang="ru-RU" sz="2800" b="1" i="1" dirty="0"/>
              <a:t>свободно выбираемым трудом</a:t>
            </a:r>
            <a:r>
              <a:rPr lang="ru-RU" sz="2800" dirty="0" smtClean="0"/>
              <a:t>.</a:t>
            </a:r>
          </a:p>
          <a:p>
            <a:pPr marL="45720" indent="0" algn="just">
              <a:buNone/>
            </a:pPr>
            <a:endParaRPr lang="ru-RU" sz="2800" dirty="0" smtClean="0"/>
          </a:p>
          <a:p>
            <a:pPr marL="45720" indent="0" algn="just">
              <a:buNone/>
            </a:pPr>
            <a:r>
              <a:rPr lang="ru-RU" sz="2800" dirty="0" smtClean="0"/>
              <a:t>9</a:t>
            </a:r>
            <a:r>
              <a:rPr lang="ru-RU" sz="2800" dirty="0"/>
              <a:t>. Каждый имеет </a:t>
            </a:r>
            <a:r>
              <a:rPr lang="ru-RU" sz="2800" b="1" i="1" dirty="0"/>
              <a:t>право на профессиональную ориентацию </a:t>
            </a:r>
            <a:r>
              <a:rPr lang="ru-RU" sz="2800" dirty="0"/>
              <a:t>с целью оказания ему помощи в выборе профессии в соответствии с его личными способностями и интересами.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424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5289768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dirty="0"/>
              <a:t>Часть </a:t>
            </a:r>
            <a:r>
              <a:rPr lang="ru-RU" sz="2800" b="1" dirty="0" smtClean="0"/>
              <a:t>II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b="1" dirty="0"/>
              <a:t>Статья 7.</a:t>
            </a:r>
            <a:r>
              <a:rPr lang="ru-RU" sz="2800" dirty="0"/>
              <a:t> Право детей и молодежи на </a:t>
            </a:r>
            <a:r>
              <a:rPr lang="ru-RU" sz="2800" dirty="0" smtClean="0"/>
              <a:t>защиту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В целях обеспечения эффективного осуществления права детей и молодежи на защиту Стороны обязуются: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77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424936" cy="6192688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2800" dirty="0" smtClean="0"/>
              <a:t>1. установить</a:t>
            </a:r>
            <a:r>
              <a:rPr lang="ru-RU" sz="2800" dirty="0"/>
              <a:t>, что </a:t>
            </a:r>
            <a:r>
              <a:rPr lang="ru-RU" sz="2800" b="1" i="1" dirty="0"/>
              <a:t>минимальный возраст приема на работу составляет 15 лет</a:t>
            </a:r>
            <a:r>
              <a:rPr lang="ru-RU" sz="2800" dirty="0"/>
              <a:t>, за исключением случаев, когда дети заняты на определенного вида легких работах, не наносящих ущерба их здоровью, нравственности или образованию</a:t>
            </a:r>
            <a:r>
              <a:rPr lang="ru-RU" sz="2800" dirty="0" smtClean="0"/>
              <a:t>;</a:t>
            </a:r>
          </a:p>
          <a:p>
            <a:pPr marL="45720" indent="0">
              <a:buNone/>
            </a:pPr>
            <a:r>
              <a:rPr lang="ru-RU" sz="2800" dirty="0"/>
              <a:t>3. установить, что лица, которые еще получают обязательное образование, не должны быть заняты на таких работах, которые лишают их возможности </a:t>
            </a:r>
            <a:r>
              <a:rPr lang="ru-RU" sz="2800" b="1" i="1" dirty="0"/>
              <a:t>получать</a:t>
            </a:r>
            <a:r>
              <a:rPr lang="ru-RU" sz="2800" dirty="0"/>
              <a:t> такое </a:t>
            </a:r>
            <a:r>
              <a:rPr lang="ru-RU" sz="2800" b="1" i="1" dirty="0"/>
              <a:t>образование в полном объеме</a:t>
            </a:r>
            <a:r>
              <a:rPr lang="ru-RU" sz="2800" dirty="0"/>
              <a:t>;</a:t>
            </a:r>
          </a:p>
          <a:p>
            <a:pPr marL="45720" indent="0">
              <a:buNone/>
            </a:pPr>
            <a:r>
              <a:rPr lang="ru-RU" sz="2800" dirty="0"/>
              <a:t>10. </a:t>
            </a:r>
            <a:r>
              <a:rPr lang="ru-RU" sz="2800" b="1" i="1" dirty="0"/>
              <a:t>обеспечить специальную защиту </a:t>
            </a:r>
            <a:r>
              <a:rPr lang="ru-RU" sz="2800" dirty="0"/>
              <a:t>от рисков физического и морального ущерба, которым подвергаются дети и молодежь, и в частности от рисков, с которыми прямо или косвенно сопряжена их работ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67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208912" cy="572181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b="1" dirty="0"/>
              <a:t>Статья 9.</a:t>
            </a:r>
            <a:r>
              <a:rPr lang="ru-RU" sz="2800" dirty="0"/>
              <a:t> Право на профессиональную ориентацию</a:t>
            </a:r>
          </a:p>
          <a:p>
            <a:pPr marL="45720" indent="0">
              <a:buNone/>
            </a:pPr>
            <a:r>
              <a:rPr lang="ru-RU" sz="2800" dirty="0"/>
              <a:t>В целях обеспечения эффективного осуществления права на профессиональную ориентацию Стороны обязуются предоставлять или поощрять, по мере необходимости, оказание услуг, которые помогают всем лицам, в том числе инвалидам, решать проблемы, связанные с выбором профессии или повышением профессионального уровня с учетом индивидуальных особенностей и возможностей занятости. Эта </a:t>
            </a:r>
            <a:r>
              <a:rPr lang="ru-RU" sz="2800" b="1" i="1" dirty="0"/>
              <a:t>помощь должна предоставляться бесплатно как молодежи, включая школьников</a:t>
            </a:r>
            <a:r>
              <a:rPr lang="ru-RU" sz="2800" dirty="0"/>
              <a:t>, так и взрослым.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54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653136"/>
            <a:ext cx="7016567" cy="1143000"/>
          </a:xfrm>
        </p:spPr>
        <p:txBody>
          <a:bodyPr/>
          <a:lstStyle/>
          <a:p>
            <a:r>
              <a:rPr lang="ru-RU" sz="2800" dirty="0">
                <a:effectLst/>
              </a:rPr>
              <a:t>Принята в г. Женеве 23 июня 1975 г. на 60-ой сессии Генеральной конференции МОТ.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Ратифицирована в СССР в 1979 г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/>
              <a:t>Конвенция Международной организации труда № </a:t>
            </a:r>
            <a:r>
              <a:rPr lang="ru-RU" sz="2800" b="1" dirty="0" smtClean="0"/>
              <a:t>142</a:t>
            </a:r>
          </a:p>
          <a:p>
            <a:pPr marL="45720" indent="0" algn="ctr">
              <a:buNone/>
            </a:pPr>
            <a:endParaRPr lang="ru-RU" sz="1400" b="1" dirty="0" smtClean="0"/>
          </a:p>
          <a:p>
            <a:pPr marL="45720" indent="0" algn="ctr">
              <a:buNone/>
            </a:pPr>
            <a:r>
              <a:rPr lang="ru-RU" sz="2800" b="1" dirty="0" smtClean="0"/>
              <a:t>Конвенция </a:t>
            </a:r>
            <a:r>
              <a:rPr lang="ru-RU" sz="2800" b="1" dirty="0"/>
              <a:t>о профессиональной ориентации и профессиональной подготовке в области развития людских ресурсов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05693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344816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/>
              <a:t>Статья </a:t>
            </a:r>
            <a:r>
              <a:rPr lang="ru-RU" sz="2800" b="1" dirty="0" smtClean="0"/>
              <a:t>1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1. Каждый Член Организации принимает и совершенствует всесторонние и координированные политику и программы профессиональной ориентации и профессиональной подготовки, тесно связанные с занятостью, в частности через </a:t>
            </a:r>
            <a:r>
              <a:rPr lang="ru-RU" sz="2800" b="1" i="1" dirty="0"/>
              <a:t>государственные службы занятости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745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5301208"/>
            <a:ext cx="6512511" cy="1143000"/>
          </a:xfrm>
        </p:spPr>
        <p:txBody>
          <a:bodyPr/>
          <a:lstStyle/>
          <a:p>
            <a:r>
              <a:rPr lang="ru-RU" sz="2800" dirty="0" smtClean="0"/>
              <a:t>Педагогический словарь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8280920" cy="262547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 smtClean="0"/>
              <a:t>Профориентация</a:t>
            </a:r>
            <a:r>
              <a:rPr lang="ru-RU" sz="3200" dirty="0" smtClean="0"/>
              <a:t> - информационная </a:t>
            </a:r>
            <a:r>
              <a:rPr lang="ru-RU" sz="3200" dirty="0"/>
              <a:t>и </a:t>
            </a:r>
            <a:r>
              <a:rPr lang="ru-RU" sz="3200" dirty="0" smtClean="0"/>
              <a:t>организационно-практическая деятельность </a:t>
            </a:r>
            <a:r>
              <a:rPr lang="ru-RU" sz="3200" dirty="0"/>
              <a:t>семьи, учебных заведений, государства, обществ и коммерческих организаций, обеспечивающих помощь населению в выборе, подборе или перемене профессии с учётом индивидуальных интересов каждой личности и потребностей рынка </a:t>
            </a:r>
            <a:r>
              <a:rPr lang="ru-RU" sz="3200" dirty="0" smtClean="0"/>
              <a:t>труда.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76908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620688"/>
            <a:ext cx="7200800" cy="543378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/>
              <a:t>Статья </a:t>
            </a:r>
            <a:r>
              <a:rPr lang="ru-RU" sz="2800" b="1" dirty="0" smtClean="0"/>
              <a:t>2</a:t>
            </a:r>
          </a:p>
          <a:p>
            <a:pPr marL="45720" indent="0">
              <a:buNone/>
            </a:pPr>
            <a:endParaRPr lang="ru-RU" sz="1400" dirty="0"/>
          </a:p>
          <a:p>
            <a:pPr marL="45720" indent="0">
              <a:buNone/>
            </a:pPr>
            <a:r>
              <a:rPr lang="ru-RU" sz="2800" dirty="0"/>
              <a:t>В вышеуказанных целях каждый Член Организации разрабатывает и совершенствует открытые, гибкие и </a:t>
            </a:r>
            <a:r>
              <a:rPr lang="ru-RU" sz="2800" b="1" i="1" dirty="0"/>
              <a:t>дополняющие друг друга системы общего и профессионально-технического образования, школьной и профессиональной ориентации и профессиональной подготовки</a:t>
            </a:r>
            <a:r>
              <a:rPr lang="ru-RU" sz="2800" dirty="0"/>
              <a:t>, независимо от того, осуществляется ли эта деятельность в системе формального образования или вне </a:t>
            </a:r>
            <a:r>
              <a:rPr lang="ru-RU" sz="2800" dirty="0" smtClean="0"/>
              <a:t>ее.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297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560840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/>
              <a:t>Статья </a:t>
            </a:r>
            <a:r>
              <a:rPr lang="ru-RU" sz="2800" b="1" dirty="0" smtClean="0"/>
              <a:t>3</a:t>
            </a:r>
          </a:p>
          <a:p>
            <a:pPr marL="45720" indent="0">
              <a:buNone/>
            </a:pPr>
            <a:endParaRPr lang="ru-RU" sz="1400" dirty="0"/>
          </a:p>
          <a:p>
            <a:pPr marL="45720" indent="0">
              <a:buNone/>
            </a:pPr>
            <a:r>
              <a:rPr lang="ru-RU" sz="2800" dirty="0"/>
              <a:t>1. Каждый Член Организации постепенно расширяет свои системы профессиональной ориентации и системы постоянной информации относительно занятости, с целью обеспечения того, чтобы </a:t>
            </a:r>
            <a:r>
              <a:rPr lang="ru-RU" sz="2800" b="1" i="1" dirty="0"/>
              <a:t>всесторонняя информация и наиболее широкая ориентация являлись доступными детям</a:t>
            </a:r>
            <a:r>
              <a:rPr lang="ru-RU" sz="2800" dirty="0"/>
              <a:t>, молодым людям и взрослым, включая соответствующие программы для лиц с физическими и умственными недостатками.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19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776864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2. Такие информация и ориентация охватывают </a:t>
            </a:r>
            <a:r>
              <a:rPr lang="ru-RU" sz="2800" b="1" i="1" dirty="0"/>
              <a:t>выбор профессии, профессиональную подготовку и связанные с нею возможности образования</a:t>
            </a:r>
            <a:r>
              <a:rPr lang="ru-RU" sz="2800" dirty="0"/>
              <a:t>, положение и перспективы в области занятости, перспективы продвижения по работе, условия труда, безопасность и гигиену труда, а также другие аспекты трудовой жизни в различных областях экономической, социальной и культурной деятельности и на всех уровнях ответственности.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505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55057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/>
              <a:t>Статья </a:t>
            </a:r>
            <a:r>
              <a:rPr lang="ru-RU" sz="2800" b="1" dirty="0" smtClean="0"/>
              <a:t>4</a:t>
            </a:r>
          </a:p>
          <a:p>
            <a:pPr marL="45720" indent="0">
              <a:buNone/>
            </a:pPr>
            <a:endParaRPr lang="ru-RU" sz="1400" dirty="0"/>
          </a:p>
          <a:p>
            <a:pPr marL="45720" indent="0">
              <a:buNone/>
            </a:pPr>
            <a:r>
              <a:rPr lang="ru-RU" sz="2800" dirty="0"/>
              <a:t>Каждый Член Организации постепенно расширяет, приспосабливает и гармонизирует свои системы профессиональной подготовки с тем, чтобы они отвечали потребностям молодых людей и взрослых в </a:t>
            </a:r>
            <a:r>
              <a:rPr lang="ru-RU" sz="2800" b="1" i="1" dirty="0"/>
              <a:t>получении профессиональной подготовки в течение всей их жизни</a:t>
            </a:r>
            <a:r>
              <a:rPr lang="ru-RU" sz="2800" dirty="0"/>
              <a:t>, во всех секторах экономики, во всех отраслях экономической деятельности и на всех уровнях квалификации и ответственности.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25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20880" cy="55057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/>
              <a:t>Статья </a:t>
            </a:r>
            <a:r>
              <a:rPr lang="ru-RU" sz="2800" b="1" dirty="0" smtClean="0"/>
              <a:t>5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Политика и программы профессиональной ориентации и профессиональной подготовки подготавливаются и осуществляются </a:t>
            </a:r>
            <a:r>
              <a:rPr lang="ru-RU" sz="2800" b="1" i="1" dirty="0"/>
              <a:t>в сотрудничестве с </a:t>
            </a:r>
            <a:r>
              <a:rPr lang="ru-RU" sz="2800" b="1" i="1" dirty="0" smtClean="0"/>
              <a:t>организациями </a:t>
            </a:r>
            <a:r>
              <a:rPr lang="ru-RU" sz="2800" b="1" i="1" dirty="0"/>
              <a:t>работодателей и работников</a:t>
            </a:r>
            <a:r>
              <a:rPr lang="ru-RU" sz="2800" dirty="0"/>
              <a:t>, и, — когда необходимо и в соответствии с национальным законодательством и практикой — с другими заинтересованными органами.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940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372168"/>
            <a:ext cx="8424935" cy="1143000"/>
          </a:xfrm>
        </p:spPr>
        <p:txBody>
          <a:bodyPr/>
          <a:lstStyle/>
          <a:p>
            <a:r>
              <a:rPr lang="ru-RU" sz="2800" dirty="0">
                <a:effectLst/>
              </a:rPr>
              <a:t>Принята в г. Женеве </a:t>
            </a:r>
            <a:r>
              <a:rPr lang="ru-RU" sz="2800" dirty="0" smtClean="0">
                <a:effectLst/>
              </a:rPr>
              <a:t>23.06.1975</a:t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> </a:t>
            </a:r>
            <a:r>
              <a:rPr lang="ru-RU" sz="2800" dirty="0">
                <a:effectLst/>
              </a:rPr>
              <a:t>на 60-ой сессии Генеральной конференции МОТ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136904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b="1" dirty="0"/>
              <a:t>Рекомендация № 150 Международной организации труда </a:t>
            </a:r>
            <a:endParaRPr lang="ru-RU" sz="3200" b="1" dirty="0" smtClean="0"/>
          </a:p>
          <a:p>
            <a:pPr marL="45720" indent="0" algn="ctr">
              <a:buNone/>
            </a:pPr>
            <a:r>
              <a:rPr lang="ru-RU" sz="3200" b="1" dirty="0" smtClean="0"/>
              <a:t>«</a:t>
            </a:r>
            <a:r>
              <a:rPr lang="ru-RU" sz="3200" b="1" dirty="0"/>
              <a:t>О профессиональной ориентации и профессиональной подготовке в области развития людских ресурсов»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78738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20880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I. ОБЩИЕ ПОЛОЖЕНИЯ</a:t>
            </a:r>
          </a:p>
          <a:p>
            <a:pPr marL="45720" indent="0">
              <a:buNone/>
            </a:pPr>
            <a:r>
              <a:rPr lang="ru-RU" sz="2800" dirty="0"/>
              <a:t>2. 1) В целях настоящей Рекомендации определение терминов "ориентация" и "подготовка" термином "профессиональная" означает, что </a:t>
            </a:r>
            <a:r>
              <a:rPr lang="ru-RU" sz="2800" b="1" i="1" dirty="0"/>
              <a:t>ориентация и подготовка направлены на определение и развитие способностей человека к продуктивной и удовлетворяющей его трудовой жизни </a:t>
            </a:r>
            <a:r>
              <a:rPr lang="ru-RU" sz="2800" dirty="0"/>
              <a:t>и, вместе с различными формами образования, на развитие способности отдельного лица сознавать и, индивидуально или коллективно, оказывать влияние на условия труда и на социальную среду.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912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II. ПОЛИТИКА И ПРОГРАММЫ</a:t>
            </a:r>
          </a:p>
          <a:p>
            <a:pPr marL="45720" indent="0">
              <a:buNone/>
            </a:pPr>
            <a:r>
              <a:rPr lang="ru-RU" sz="2800" dirty="0"/>
              <a:t>2) Эти политика и программы должны должным образом учитывать:</a:t>
            </a:r>
            <a:br>
              <a:rPr lang="ru-RU" sz="2800" dirty="0"/>
            </a:br>
            <a:r>
              <a:rPr lang="ru-RU" sz="2800" dirty="0"/>
              <a:t>a) потребности, возможности и проблемы занятости как на региональном, так и на национальном уровне;</a:t>
            </a:r>
          </a:p>
          <a:p>
            <a:pPr marL="45720" indent="0">
              <a:buNone/>
            </a:pPr>
            <a:r>
              <a:rPr lang="ru-RU" sz="2800" dirty="0"/>
              <a:t>b) стадию и уровень экономического, социального и культурного развития;</a:t>
            </a:r>
          </a:p>
          <a:p>
            <a:pPr marL="45720" indent="0">
              <a:buNone/>
            </a:pPr>
            <a:r>
              <a:rPr lang="ru-RU" sz="2800" dirty="0"/>
              <a:t>c) взаимосвязь между развитием людских ресурсов и другими экономическими, социальными и культурными целями.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88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64704"/>
            <a:ext cx="7992888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III. ПРОФЕССИОНАЛЬНАЯ ОРИЕНТАЦИЯ</a:t>
            </a:r>
          </a:p>
          <a:p>
            <a:pPr marL="45720" indent="0">
              <a:buNone/>
            </a:pPr>
            <a:r>
              <a:rPr lang="ru-RU" sz="2800" dirty="0"/>
              <a:t>8. 1) Основными целями программы профессиональной ориентации должны быть</a:t>
            </a:r>
            <a:r>
              <a:rPr lang="ru-RU" sz="2800" dirty="0" smtClean="0"/>
              <a:t>:</a:t>
            </a:r>
          </a:p>
          <a:p>
            <a:pPr marL="4572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a) предоставление детям и молодым людям еще не вступившим в ряды рабочей силы, основы для выбора вида образования или профессиональной подготовки </a:t>
            </a:r>
            <a:r>
              <a:rPr lang="ru-RU" sz="2800" b="1" i="1" dirty="0"/>
              <a:t>с учетом их склонностей, способностей и интересов, а также возможностей занятости</a:t>
            </a:r>
            <a:r>
              <a:rPr lang="ru-RU" sz="2800" dirty="0"/>
              <a:t>;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38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560840" cy="60098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b) содействие лицам, охваченным программами образования и профессиональной подготовки, </a:t>
            </a:r>
            <a:r>
              <a:rPr lang="ru-RU" sz="2800" b="1" i="1" dirty="0"/>
              <a:t>в получении от этих программ максимальной пользы </a:t>
            </a:r>
            <a:r>
              <a:rPr lang="ru-RU" sz="2800" dirty="0"/>
              <a:t>и в подготовке их либо к получению дополнительного образования или профессиональной подготовки, либо к поступлению на работу и к продолжению образования и подготовки, как только и когда это потребуется на протяжении их трудовой жизни;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185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8816" y="5425113"/>
            <a:ext cx="6512511" cy="1143000"/>
          </a:xfrm>
        </p:spPr>
        <p:txBody>
          <a:bodyPr/>
          <a:lstStyle/>
          <a:p>
            <a:r>
              <a:rPr lang="ru-RU" sz="2800" dirty="0" smtClean="0"/>
              <a:t>Социологический словарь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8208912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 smtClean="0"/>
              <a:t>Профориентация</a:t>
            </a:r>
            <a:r>
              <a:rPr lang="ru-RU" sz="3200" dirty="0" smtClean="0"/>
              <a:t> - процесс </a:t>
            </a:r>
            <a:r>
              <a:rPr lang="ru-RU" sz="3200" dirty="0"/>
              <a:t>определения индивидом того вида трудовой деятельности, в которой он хочет себя проявить, осознание своих склонностей и способностей к этому виду деятельности и осведомленность о каналах и средствах приобретения знаний, умений и навыков для овладения конкретной </a:t>
            </a:r>
            <a:r>
              <a:rPr lang="ru-RU" sz="3200" dirty="0" smtClean="0"/>
              <a:t>профессией.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8318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424936" cy="5577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9. Расширяя охват своих систем профессиональной ориентации, государства-члены должны уделять особое внимание:</a:t>
            </a:r>
          </a:p>
          <a:p>
            <a:pPr marL="45720" indent="0">
              <a:buNone/>
            </a:pPr>
            <a:r>
              <a:rPr lang="ru-RU" sz="2800" dirty="0"/>
              <a:t>a) оказанию помощи детям и подросткам в школе </a:t>
            </a:r>
            <a:r>
              <a:rPr lang="ru-RU" sz="2800" b="1" i="1" dirty="0"/>
              <a:t>в достижении правильного понимания ценности и значения труда</a:t>
            </a:r>
            <a:r>
              <a:rPr lang="ru-RU" sz="2800" dirty="0"/>
              <a:t>, а также мира труда, и в ознакомлении с условиями труда в возможно более широком круге профессий, с учетом возможностей занятости и карьеры, которые могут открываться перед ними, а также с требованиями, предъявляемыми к желающим воспользоваться этими возможностями;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68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064896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11. </a:t>
            </a:r>
            <a:r>
              <a:rPr lang="ru-RU" sz="2800" dirty="0" smtClean="0"/>
              <a:t>Государства-члены должны</a:t>
            </a:r>
            <a:r>
              <a:rPr lang="ru-RU" sz="2800" dirty="0"/>
              <a:t>, в первую очередь, стремиться</a:t>
            </a:r>
            <a:r>
              <a:rPr lang="ru-RU" sz="2800" dirty="0" smtClean="0"/>
              <a:t>: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a) </a:t>
            </a:r>
            <a:r>
              <a:rPr lang="ru-RU" sz="2800" b="1" i="1" dirty="0"/>
              <a:t>к привлечению внимания молодых людей к важности выбора общего и профессионального образования</a:t>
            </a:r>
            <a:r>
              <a:rPr lang="ru-RU" sz="2800" dirty="0"/>
              <a:t>, учитывая в полной мере существующие перспективы занятости и направления экономического и социального развития, а также их личные склонности и интересы;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236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920880" cy="597666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3000" dirty="0"/>
              <a:t>13. 1) Там, где это применимо, соответствующие тесты на способности и </a:t>
            </a:r>
            <a:r>
              <a:rPr lang="ru-RU" sz="3000" dirty="0" smtClean="0"/>
              <a:t>склонности, </a:t>
            </a:r>
            <a:r>
              <a:rPr lang="ru-RU" sz="3000" dirty="0"/>
              <a:t>а также другие виды экзаменов, должны быть доступны для использования в профессиональной </a:t>
            </a:r>
            <a:r>
              <a:rPr lang="ru-RU" sz="3000" dirty="0" smtClean="0"/>
              <a:t>ориентации.</a:t>
            </a:r>
            <a:endParaRPr lang="ru-RU" sz="3000" dirty="0"/>
          </a:p>
          <a:p>
            <a:pPr marL="45720" indent="0">
              <a:buNone/>
            </a:pPr>
            <a:r>
              <a:rPr lang="ru-RU" sz="3000" dirty="0"/>
              <a:t>2) Такие </a:t>
            </a:r>
            <a:r>
              <a:rPr lang="ru-RU" sz="3000" b="1" i="1" dirty="0"/>
              <a:t>тесты и другие виды экзаменов </a:t>
            </a:r>
            <a:r>
              <a:rPr lang="ru-RU" sz="3000" dirty="0"/>
              <a:t>должны использоваться только при согласии лица, стремящегося получить ориентацию, и в сочетании с другими методами выявления личных качеств; они </a:t>
            </a:r>
            <a:r>
              <a:rPr lang="ru-RU" sz="3000" b="1" i="1" dirty="0"/>
              <a:t>должны проводиться только специалистами</a:t>
            </a:r>
            <a:r>
              <a:rPr lang="ru-RU" sz="3000" dirty="0"/>
              <a:t>.</a:t>
            </a:r>
          </a:p>
          <a:p>
            <a:pPr marL="45720" indent="0">
              <a:buNone/>
            </a:pPr>
            <a:r>
              <a:rPr lang="ru-RU" sz="3000" dirty="0"/>
              <a:t>3) </a:t>
            </a:r>
            <a:r>
              <a:rPr lang="ru-RU" sz="3000" b="1" i="1" dirty="0"/>
              <a:t>Результаты</a:t>
            </a:r>
            <a:r>
              <a:rPr lang="ru-RU" sz="3000" dirty="0"/>
              <a:t>, получаемые в результате применения таких тестов и других видов экзаменов, </a:t>
            </a:r>
            <a:r>
              <a:rPr lang="ru-RU" sz="3000" b="1" i="1" dirty="0"/>
              <a:t>не должны передаваться третьему лицу </a:t>
            </a:r>
            <a:r>
              <a:rPr lang="ru-RU" sz="3000" dirty="0"/>
              <a:t>без предварительного согласия со стороны экзаменуемого лица.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086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04856" cy="5577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14. 1) В случае применения в профессиональной ориентации тестов и других видов экзаменов, они должны быть унифицированы по возрастному признаку, по группам населения и уровню культуры, и отвечать конкретным целям, для которых они используются.</a:t>
            </a:r>
          </a:p>
          <a:p>
            <a:pPr marL="45720" indent="0">
              <a:buNone/>
            </a:pPr>
            <a:r>
              <a:rPr lang="ru-RU" sz="2800" dirty="0"/>
              <a:t>2) Должна иметься </a:t>
            </a:r>
            <a:r>
              <a:rPr lang="ru-RU" sz="2800" b="1" i="1" dirty="0"/>
              <a:t>постоянная программа по разработке и пересмотру норм</a:t>
            </a:r>
            <a:r>
              <a:rPr lang="ru-RU" sz="2800" dirty="0"/>
              <a:t>, через регулярные промежутки времени, таких тестов и других видов экзаменов для учета изменяющихся условий и образа жизни.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22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20880" cy="5577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X. ПОДГОТОВКА ПЕРСОНАЛА ДЛЯ ПРОФЕССИОНАЛЬНОЙ ПОДГОТОВКИ</a:t>
            </a:r>
            <a:br>
              <a:rPr lang="ru-RU" sz="2800" dirty="0"/>
            </a:br>
            <a:r>
              <a:rPr lang="ru-RU" sz="2800" dirty="0"/>
              <a:t>И ПРОФЕССИОНАЛЬНОЙ ОРИЕНТАЦИИ</a:t>
            </a:r>
          </a:p>
          <a:p>
            <a:pPr marL="45720" indent="0">
              <a:buNone/>
            </a:pPr>
            <a:r>
              <a:rPr lang="ru-RU" sz="2800" dirty="0"/>
              <a:t>67. Все работники, проводящие профессиональную ориентацию и профессиональную подготовку, </a:t>
            </a:r>
            <a:r>
              <a:rPr lang="ru-RU" sz="2800" b="1" i="1" dirty="0"/>
              <a:t>должны часто иметь возможность повышать и обновлять свои знания</a:t>
            </a:r>
            <a:r>
              <a:rPr lang="ru-RU" sz="2800" dirty="0"/>
              <a:t> в социальной, экономической и технической областях, а также в области психологии, относящихся к их специальности, и изучать новые методы и технику, применимые к их работе.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89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988840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dirty="0"/>
              <a:t>2. Федеральное законодательство</a:t>
            </a:r>
            <a:endParaRPr lang="ru-RU" sz="4800" dirty="0"/>
          </a:p>
          <a:p>
            <a:pPr marL="4572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32876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effectLst/>
              </a:rPr>
              <a:t>Принята всенародным голосованием 12 декабря 1993 г.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412776"/>
            <a:ext cx="7704856" cy="27934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dirty="0" smtClean="0"/>
              <a:t>Конституция</a:t>
            </a:r>
          </a:p>
          <a:p>
            <a:pPr marL="45720" indent="0" algn="ctr">
              <a:buNone/>
            </a:pPr>
            <a:r>
              <a:rPr lang="ru-RU" sz="4800" b="1" dirty="0" smtClean="0"/>
              <a:t> </a:t>
            </a:r>
            <a:r>
              <a:rPr lang="ru-RU" sz="4800" b="1" dirty="0"/>
              <a:t>Российской Федерации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15026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272808" cy="4281656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dirty="0"/>
              <a:t>Статья </a:t>
            </a:r>
            <a:r>
              <a:rPr lang="ru-RU" sz="2800" b="1" dirty="0" smtClean="0"/>
              <a:t>37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1. Труд свободен. Каждый имеет право свободно распоряжаться своими способностями к труду, выбирать род деятельности и профессию.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822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620688"/>
            <a:ext cx="8280920" cy="5865832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800" b="1" dirty="0"/>
              <a:t>Статья 43	</a:t>
            </a:r>
            <a:endParaRPr lang="ru-RU" sz="2800" b="1" dirty="0" smtClean="0"/>
          </a:p>
          <a:p>
            <a:pPr marL="45720" indent="0">
              <a:buNone/>
            </a:pPr>
            <a:endParaRPr lang="ru-RU" sz="1300" dirty="0"/>
          </a:p>
          <a:p>
            <a:pPr marL="45720" indent="0">
              <a:buNone/>
            </a:pPr>
            <a:r>
              <a:rPr lang="ru-RU" sz="2800" dirty="0"/>
              <a:t>1</a:t>
            </a:r>
            <a:r>
              <a:rPr lang="ru-RU" sz="3000" dirty="0"/>
              <a:t>. Каждый имеет право на образование.</a:t>
            </a:r>
          </a:p>
          <a:p>
            <a:pPr marL="45720" indent="0">
              <a:buNone/>
            </a:pPr>
            <a:r>
              <a:rPr lang="ru-RU" sz="3000" dirty="0"/>
              <a:t>2. Гарантируются общедоступность и бесплатность дошкольного, основного общего и среднего профессионального образования в государственных или муниципальных образовательных учреждениях и на предприятиях</a:t>
            </a:r>
            <a:r>
              <a:rPr lang="ru-RU" sz="3000" dirty="0" smtClean="0"/>
              <a:t>.</a:t>
            </a:r>
          </a:p>
          <a:p>
            <a:pPr marL="45720" indent="0">
              <a:buNone/>
            </a:pPr>
            <a:r>
              <a:rPr lang="ru-RU" sz="3000" dirty="0"/>
              <a:t>5. Российская Федерация устанавливает федеральные государственные образовательные стандарты, поддерживает различные формы образования и самообразования.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98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941168"/>
            <a:ext cx="8784976" cy="1143000"/>
          </a:xfrm>
        </p:spPr>
        <p:txBody>
          <a:bodyPr/>
          <a:lstStyle/>
          <a:p>
            <a:r>
              <a:rPr lang="ru-RU" sz="2800" dirty="0">
                <a:effectLst/>
              </a:rPr>
              <a:t>Принят Государственной Думой 3 июля 1998 </a:t>
            </a:r>
            <a:r>
              <a:rPr lang="ru-RU" sz="2800" dirty="0" smtClean="0">
                <a:effectLst/>
              </a:rPr>
              <a:t>г.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Одобрен Советом Федерации 9 июля 1998 г.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848872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dirty="0"/>
              <a:t>Федеральный </a:t>
            </a:r>
            <a:r>
              <a:rPr lang="ru-RU" sz="4800" b="1" dirty="0" smtClean="0"/>
              <a:t>закон</a:t>
            </a:r>
          </a:p>
          <a:p>
            <a:pPr marL="45720" indent="0" algn="ctr">
              <a:buNone/>
            </a:pPr>
            <a:endParaRPr lang="ru-RU" sz="2800" b="1" dirty="0" smtClean="0"/>
          </a:p>
          <a:p>
            <a:pPr marL="45720" indent="0" algn="ctr">
              <a:buNone/>
            </a:pPr>
            <a:r>
              <a:rPr lang="ru-RU" sz="4800" b="1" dirty="0" smtClean="0"/>
              <a:t> </a:t>
            </a:r>
            <a:r>
              <a:rPr lang="ru-RU" sz="4800" b="1" dirty="0"/>
              <a:t>«Об основных гарантиях прав ребенка в РФ»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9850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301208"/>
            <a:ext cx="7808655" cy="566936"/>
          </a:xfrm>
        </p:spPr>
        <p:txBody>
          <a:bodyPr/>
          <a:lstStyle/>
          <a:p>
            <a:pPr algn="just"/>
            <a:r>
              <a:rPr lang="ru-RU" sz="2800" dirty="0" smtClean="0"/>
              <a:t>Из Положения </a:t>
            </a:r>
            <a:r>
              <a:rPr lang="ru-RU" sz="2800" dirty="0" smtClean="0">
                <a:effectLst/>
              </a:rPr>
              <a:t>о профориентации </a:t>
            </a:r>
            <a:r>
              <a:rPr lang="ru-RU" sz="2800" dirty="0">
                <a:effectLst/>
              </a:rPr>
              <a:t>и психологической поддержке населения в </a:t>
            </a:r>
            <a:r>
              <a:rPr lang="ru-RU" sz="2800" dirty="0" smtClean="0">
                <a:effectLst/>
              </a:rPr>
              <a:t>Российской Федерации (1996 год)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712968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/>
              <a:t>П</a:t>
            </a:r>
            <a:r>
              <a:rPr lang="ru-RU" sz="2800" b="1" dirty="0" smtClean="0"/>
              <a:t>рофориентация</a:t>
            </a:r>
            <a:r>
              <a:rPr lang="ru-RU" sz="2800" dirty="0" smtClean="0"/>
              <a:t> </a:t>
            </a:r>
            <a:r>
              <a:rPr lang="ru-RU" sz="2800" dirty="0"/>
              <a:t>- это обобщенное понятие одного из компонентов общечеловеческой культуры, проявляющегося в форме заботы общества о профессиональном становлении подрастающего поколения, поддержки и развития природных дарований, а также проведения комплекса специальных мер содействия человеку в профессиональном самоопределении и выборе оптимального вида занятости с учетом его потребностей и возможностей, социально-экономической ситуации на рынке труда</a:t>
            </a:r>
            <a:r>
              <a:rPr lang="ru-RU" sz="3200" dirty="0" smtClean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9316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04856" cy="543378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b="1" dirty="0"/>
              <a:t>Статья 11. </a:t>
            </a:r>
            <a:r>
              <a:rPr lang="ru-RU" sz="2800" dirty="0"/>
              <a:t>Защита прав и законных интересов детей в сфере профессиональной ориентации, профессиональной подготовки и </a:t>
            </a:r>
            <a:r>
              <a:rPr lang="ru-RU" sz="2800" dirty="0" smtClean="0"/>
              <a:t>занятости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1. В соответствии с законодательством </a:t>
            </a:r>
            <a:r>
              <a:rPr lang="ru-RU" sz="2800" dirty="0" smtClean="0"/>
              <a:t>РФ органы </a:t>
            </a:r>
            <a:r>
              <a:rPr lang="ru-RU" sz="2800" dirty="0"/>
              <a:t>исполнительной власти субъектов Российской Федерации осуществляют мероприятия по обеспечению профессиональной ориентации, профессиональной подготовки детей, достигших возраста 14 лет.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30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372168"/>
            <a:ext cx="7334200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Принят Государственной Думой 21 декабря 2012 г.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Одобрен Советом Федерации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26 </a:t>
            </a:r>
            <a:r>
              <a:rPr lang="ru-RU" sz="3200" dirty="0">
                <a:effectLst/>
              </a:rPr>
              <a:t>декабря 2012 г.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136904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4800" b="1" dirty="0"/>
              <a:t>Федеральный </a:t>
            </a:r>
            <a:r>
              <a:rPr lang="ru-RU" sz="4800" b="1" dirty="0" smtClean="0"/>
              <a:t>закон</a:t>
            </a:r>
          </a:p>
          <a:p>
            <a:pPr marL="45720" indent="0" algn="ctr">
              <a:buNone/>
            </a:pPr>
            <a:r>
              <a:rPr lang="ru-RU" sz="4800" b="1" dirty="0" smtClean="0"/>
              <a:t> </a:t>
            </a:r>
            <a:r>
              <a:rPr lang="ru-RU" sz="4800" b="1" dirty="0"/>
              <a:t>«Об образовании </a:t>
            </a:r>
            <a:endParaRPr lang="ru-RU" sz="4800" b="1" dirty="0" smtClean="0"/>
          </a:p>
          <a:p>
            <a:pPr marL="45720" indent="0" algn="ctr">
              <a:buNone/>
            </a:pPr>
            <a:r>
              <a:rPr lang="ru-RU" sz="4800" b="1" dirty="0" smtClean="0"/>
              <a:t>в </a:t>
            </a:r>
            <a:r>
              <a:rPr lang="ru-RU" sz="4800" b="1" dirty="0"/>
              <a:t>Российской Федерации»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41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377280"/>
            <a:ext cx="8784976" cy="62920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/>
              <a:t>Статья 2. </a:t>
            </a:r>
            <a:r>
              <a:rPr lang="ru-RU" sz="2800" dirty="0"/>
              <a:t>Основные понятия, используемые в настоящем Федеральном законе</a:t>
            </a:r>
          </a:p>
          <a:p>
            <a:pPr marL="45720" indent="0">
              <a:buNone/>
            </a:pPr>
            <a:r>
              <a:rPr lang="ru-RU" sz="2800" dirty="0" smtClean="0"/>
              <a:t>1</a:t>
            </a:r>
            <a:r>
              <a:rPr lang="ru-RU" sz="2800" dirty="0"/>
              <a:t>) </a:t>
            </a:r>
            <a:r>
              <a:rPr lang="ru-RU" sz="2800" b="1" i="1" dirty="0"/>
              <a:t>образование</a:t>
            </a:r>
            <a:r>
              <a:rPr lang="ru-RU" sz="2800" dirty="0"/>
              <a:t> - 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</a:t>
            </a:r>
            <a:r>
              <a:rPr lang="ru-RU" sz="2800" dirty="0" smtClean="0"/>
              <a:t>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0341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95903"/>
            <a:ext cx="8352928" cy="619268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3000" dirty="0"/>
              <a:t>2) </a:t>
            </a:r>
            <a:r>
              <a:rPr lang="ru-RU" sz="3000" b="1" i="1" dirty="0"/>
              <a:t>воспитание</a:t>
            </a:r>
            <a:r>
              <a:rPr lang="ru-RU" sz="3000" dirty="0"/>
              <a:t> -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</a:t>
            </a:r>
            <a:r>
              <a:rPr lang="ru-RU" sz="3000" dirty="0" smtClean="0"/>
              <a:t>;</a:t>
            </a:r>
            <a:endParaRPr lang="ru-RU" sz="3000" dirty="0"/>
          </a:p>
          <a:p>
            <a:pPr marL="45720" indent="0">
              <a:buNone/>
            </a:pPr>
            <a:r>
              <a:rPr lang="ru-RU" sz="3000" dirty="0"/>
              <a:t>3) </a:t>
            </a:r>
            <a:r>
              <a:rPr lang="ru-RU" sz="3000" b="1" i="1" dirty="0"/>
              <a:t>обучение</a:t>
            </a:r>
            <a:r>
              <a:rPr lang="ru-RU" sz="3000" dirty="0"/>
              <a:t> - целенаправленный процесс организации деятельности 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жизни;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01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416824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/>
              <a:t>11) </a:t>
            </a:r>
            <a:r>
              <a:rPr lang="ru-RU" sz="2800" b="1" i="1" dirty="0"/>
              <a:t>общее образование </a:t>
            </a:r>
            <a:r>
              <a:rPr lang="ru-RU" sz="2800" dirty="0"/>
              <a:t>- вид образования, который направлен на развитие личности и приобретение в процессе освоения основных общеобразовательных программ знаний, умений, навыков и формирование компетенции, необходимых для жизни человека в обществе, осознанного выбора профессии и получения профессионального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63850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488832" cy="55057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/>
              <a:t>Статья 42.</a:t>
            </a:r>
            <a:r>
              <a:rPr lang="ru-RU" sz="2800" dirty="0"/>
              <a:t>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</a:t>
            </a:r>
            <a:r>
              <a:rPr lang="ru-RU" sz="2800" dirty="0" smtClean="0"/>
              <a:t>адаптации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 smtClean="0"/>
              <a:t>1. (…) Органы </a:t>
            </a:r>
            <a:r>
              <a:rPr lang="ru-RU" sz="2800" dirty="0"/>
              <a:t>местного самоуправления имеют право на создание центров психолого-педагогической, медицинской и социальной </a:t>
            </a:r>
            <a:r>
              <a:rPr lang="ru-RU" sz="2800" dirty="0" smtClean="0"/>
              <a:t>помощи.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2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560840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2. Психолого-педагогическая, медицинская и социальная помощь включает в себя:</a:t>
            </a:r>
          </a:p>
          <a:p>
            <a:pPr marL="45720" indent="0">
              <a:buNone/>
            </a:pPr>
            <a:r>
              <a:rPr lang="ru-RU" sz="2800" dirty="0"/>
              <a:t>4) помощь обучающимся в профориентации, получении профессии и социальной адаптации</a:t>
            </a:r>
            <a:r>
              <a:rPr lang="ru-RU" sz="2800" dirty="0" smtClean="0"/>
              <a:t>.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3. Психолого-педагогическая, медицинская и социальная помощь оказывается детям на основании заявления или согласия в письменной форме их родителей (законных представителей).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16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4372168"/>
            <a:ext cx="7262192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Принят Государственной Думой 21 июня 2013 г.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Одобрен Советом Федерации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26 </a:t>
            </a:r>
            <a:r>
              <a:rPr lang="ru-RU" sz="3200" dirty="0">
                <a:effectLst/>
              </a:rPr>
              <a:t>июня 2013 г.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136904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800" b="1" dirty="0"/>
              <a:t>Закон РФ </a:t>
            </a:r>
            <a:endParaRPr lang="ru-RU" sz="4800" b="1" dirty="0" smtClean="0"/>
          </a:p>
          <a:p>
            <a:pPr marL="45720" indent="0" algn="ctr">
              <a:buNone/>
            </a:pPr>
            <a:r>
              <a:rPr lang="ru-RU" sz="4800" b="1" dirty="0" smtClean="0"/>
              <a:t>«</a:t>
            </a:r>
            <a:r>
              <a:rPr lang="ru-RU" sz="4800" b="1" dirty="0"/>
              <a:t>О занятости населения </a:t>
            </a:r>
            <a:endParaRPr lang="ru-RU" sz="4800" b="1" dirty="0" smtClean="0"/>
          </a:p>
          <a:p>
            <a:pPr marL="45720" indent="0" algn="ctr">
              <a:buNone/>
            </a:pPr>
            <a:r>
              <a:rPr lang="ru-RU" sz="4800" b="1" dirty="0" smtClean="0"/>
              <a:t>в </a:t>
            </a:r>
            <a:r>
              <a:rPr lang="ru-RU" sz="4800" b="1" dirty="0"/>
              <a:t>Российской Федерации»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0720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548680"/>
            <a:ext cx="8424936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/>
              <a:t>Статья </a:t>
            </a:r>
            <a:r>
              <a:rPr lang="ru-RU" sz="2800" b="1" dirty="0"/>
              <a:t>7.1. 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dirty="0"/>
              <a:t>1. К полномочиям Российской Федерации в области содействия занятости населения, переданным для осуществления органам государственной власти субъектов </a:t>
            </a:r>
            <a:r>
              <a:rPr lang="ru-RU" sz="2800" dirty="0" smtClean="0"/>
              <a:t>РФ, </a:t>
            </a:r>
            <a:r>
              <a:rPr lang="ru-RU" sz="2800" dirty="0"/>
              <a:t>относятся:</a:t>
            </a:r>
          </a:p>
          <a:p>
            <a:pPr marL="45720" indent="0">
              <a:buNone/>
            </a:pPr>
            <a:r>
              <a:rPr lang="ru-RU" sz="2800" dirty="0"/>
              <a:t>3) оказание в соответствии с законодательством о занятости населения следующих государственных услуг:</a:t>
            </a:r>
          </a:p>
          <a:p>
            <a:pPr marL="45720" indent="0">
              <a:buNone/>
            </a:pPr>
            <a:r>
              <a:rPr lang="ru-RU" sz="2800" dirty="0"/>
              <a:t>организация профессиональной ориентации граждан в целях выбора сферы деятельности (профессии), трудоустройства, профессионального обучения;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76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848872" cy="5361776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dirty="0"/>
              <a:t>Статья 9. </a:t>
            </a:r>
            <a:endParaRPr lang="ru-RU" sz="2800" b="1" dirty="0" smtClean="0"/>
          </a:p>
          <a:p>
            <a:pPr marL="45720" indent="0">
              <a:buNone/>
            </a:pPr>
            <a:endParaRPr lang="ru-RU" sz="2800" b="1" dirty="0" smtClean="0"/>
          </a:p>
          <a:p>
            <a:pPr marL="45720" indent="0">
              <a:buNone/>
            </a:pPr>
            <a:r>
              <a:rPr lang="ru-RU" sz="2800" dirty="0"/>
              <a:t>1. Граждане имеют право на бесплатную консультацию, бесплатное получение информации и услуг, которые связаны с профессиональной ориентацией, в органах службы занятости в целях выбора сферы деятельности (профессии), трудоустройства, возможности профессионального обучения.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59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229200"/>
            <a:ext cx="7520623" cy="1143000"/>
          </a:xfrm>
        </p:spPr>
        <p:txBody>
          <a:bodyPr/>
          <a:lstStyle/>
          <a:p>
            <a:r>
              <a:rPr lang="ru-RU" sz="2800" dirty="0">
                <a:effectLst/>
              </a:rPr>
              <a:t>Федеральный государственный образовательный стандарт основного общего образования 2010 года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208912" cy="475252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3800" b="1" dirty="0" smtClean="0"/>
              <a:t>Профориентация</a:t>
            </a:r>
            <a:r>
              <a:rPr lang="ru-RU" sz="3800" dirty="0" smtClean="0"/>
              <a:t> - одно </a:t>
            </a:r>
            <a:r>
              <a:rPr lang="ru-RU" sz="3800" dirty="0"/>
              <a:t>из направлений программы воспитания и социализации обучающихся для оказания психолого-педагогической и информационной поддержки обучающихся в выборе ими направления дальнейшего обучения на ступени среднего (полного) общего образования, в учреждениях профессионального образования, а также в социальном, профессиональном самоопределении.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516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704856" cy="5289768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dirty="0"/>
              <a:t>Статья 15. </a:t>
            </a:r>
            <a:endParaRPr lang="ru-RU" sz="2800" b="1" dirty="0" smtClean="0"/>
          </a:p>
          <a:p>
            <a:pPr marL="45720" indent="0">
              <a:buNone/>
            </a:pPr>
            <a:endParaRPr lang="ru-RU" sz="2800" b="1" dirty="0"/>
          </a:p>
          <a:p>
            <a:pPr marL="45720" indent="0">
              <a:buNone/>
            </a:pPr>
            <a:r>
              <a:rPr lang="ru-RU" sz="2800" dirty="0"/>
              <a:t>2. Деятельность государственной службы занятости населения направлена на:</a:t>
            </a:r>
          </a:p>
          <a:p>
            <a:pPr marL="45720" indent="0">
              <a:buNone/>
            </a:pPr>
            <a:r>
              <a:rPr lang="ru-RU" sz="2800" dirty="0"/>
              <a:t>1) оценку состояния и прогноз развития занятости населения, информирование о положении на рынке труда;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88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4372168"/>
            <a:ext cx="7118176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Принят Государственной Думой 21 декабря 2001 г.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Одобрен Советом Федерации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26 </a:t>
            </a:r>
            <a:r>
              <a:rPr lang="ru-RU" sz="3200" dirty="0">
                <a:effectLst/>
              </a:rPr>
              <a:t>декабря 2001 г.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412776"/>
            <a:ext cx="756084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dirty="0"/>
              <a:t>Трудовой кодекс Российской Федерации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0856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352927" cy="57938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/>
              <a:t>ГЛАВА 11. Заключение трудового </a:t>
            </a:r>
            <a:r>
              <a:rPr lang="ru-RU" sz="2800" b="1" dirty="0" smtClean="0"/>
              <a:t>договора</a:t>
            </a:r>
          </a:p>
          <a:p>
            <a:pPr marL="45720" indent="0">
              <a:buNone/>
            </a:pPr>
            <a:endParaRPr lang="ru-RU" sz="1200" dirty="0"/>
          </a:p>
          <a:p>
            <a:pPr marL="45720" indent="0">
              <a:buNone/>
            </a:pPr>
            <a:r>
              <a:rPr lang="ru-RU" sz="2800" b="1" dirty="0"/>
              <a:t>Статья 63. Возраст, с которого допускается заключение трудового </a:t>
            </a:r>
            <a:r>
              <a:rPr lang="ru-RU" sz="2800" b="1" dirty="0" smtClean="0"/>
              <a:t>договора</a:t>
            </a:r>
          </a:p>
          <a:p>
            <a:pPr marL="45720" indent="0">
              <a:buNone/>
            </a:pPr>
            <a:endParaRPr lang="ru-RU" sz="1200" dirty="0"/>
          </a:p>
          <a:p>
            <a:pPr marL="45720" indent="0">
              <a:buNone/>
            </a:pPr>
            <a:r>
              <a:rPr lang="ru-RU" sz="2800" dirty="0"/>
              <a:t>Заключение трудового договора допускается с лицами, достигшими возраста шестнадцати лет.</a:t>
            </a:r>
          </a:p>
          <a:p>
            <a:pPr marL="45720" indent="0">
              <a:buNone/>
            </a:pPr>
            <a:r>
              <a:rPr lang="ru-RU" sz="2800" dirty="0"/>
              <a:t>В случаях получения основного общего образования либо оставления в соответствии с федеральным законом общеобразовательного учреждения трудовой договор могут заключать лица, достигшие возраста пятнадцати лет.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594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548680"/>
            <a:ext cx="8424936" cy="597666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3000" dirty="0"/>
              <a:t>С согласия одного из родителей (опекуна, попечителя) и органа опеки и попечительства трудовой договор может быть заключен с учащимся, достигшим возраста </a:t>
            </a:r>
            <a:r>
              <a:rPr lang="ru-RU" sz="3000" dirty="0" smtClean="0"/>
              <a:t>14 </a:t>
            </a:r>
            <a:r>
              <a:rPr lang="ru-RU" sz="3000" dirty="0"/>
              <a:t>лет, для выполнения в свободное от учебы время легкого труда, не причиняющего вреда их здоровью и не нарушающего процесса обучения.</a:t>
            </a:r>
          </a:p>
          <a:p>
            <a:pPr marL="45720" indent="0">
              <a:buNone/>
            </a:pPr>
            <a:r>
              <a:rPr lang="ru-RU" sz="3000" dirty="0"/>
              <a:t>В организациях кинематографии, театрах, театральных и концертных организациях, цирках допускается с согласия одного из родителей (опекуна, попечителя) и органа опеки и попечительства заключение трудового договора с лицами, не достигшими возраста </a:t>
            </a:r>
            <a:r>
              <a:rPr lang="ru-RU" sz="3000" dirty="0" smtClean="0"/>
              <a:t>14 </a:t>
            </a:r>
            <a:r>
              <a:rPr lang="ru-RU" sz="3000" dirty="0"/>
              <a:t>лет, для участия в создании и (или) исполнении произведений без ущерба здоровью и нравственному развитию.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515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4372168"/>
            <a:ext cx="7694240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Утверждена Президентом Российской Федерации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04 </a:t>
            </a:r>
            <a:r>
              <a:rPr lang="ru-RU" sz="3200" dirty="0">
                <a:effectLst/>
              </a:rPr>
              <a:t>февраля 2010 </a:t>
            </a:r>
            <a:r>
              <a:rPr lang="ru-RU" sz="3200" dirty="0" smtClean="0">
                <a:effectLst/>
              </a:rPr>
              <a:t>г. Пр-271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056784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dirty="0"/>
              <a:t>Национальная образовательная инициатива </a:t>
            </a:r>
            <a:endParaRPr lang="ru-RU" sz="4800" b="1" dirty="0" smtClean="0"/>
          </a:p>
          <a:p>
            <a:pPr marL="45720" indent="0" algn="ctr">
              <a:buNone/>
            </a:pPr>
            <a:r>
              <a:rPr lang="ru-RU" sz="4800" b="1" dirty="0" smtClean="0"/>
              <a:t>«</a:t>
            </a:r>
            <a:r>
              <a:rPr lang="ru-RU" sz="4800" b="1" dirty="0"/>
              <a:t>Наша новая школа»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17210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488832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В условиях решения </a:t>
            </a:r>
            <a:r>
              <a:rPr lang="ru-RU" sz="2800" dirty="0" smtClean="0"/>
              <a:t>стратегических </a:t>
            </a:r>
            <a:r>
              <a:rPr lang="ru-RU" sz="2800" dirty="0"/>
              <a:t>задач важнейшими качествами личности становятся инициативность, способность творчески мыслить и находить нестандартные решения, </a:t>
            </a:r>
            <a:r>
              <a:rPr lang="ru-RU" sz="2800" b="1" i="1" dirty="0"/>
              <a:t>умение выбирать профессиональный путь, готовность обучаться в течение всей жизни. </a:t>
            </a:r>
            <a:endParaRPr lang="ru-RU" sz="2800" b="1" i="1" dirty="0" smtClean="0"/>
          </a:p>
          <a:p>
            <a:pPr marL="45720" indent="0">
              <a:buNone/>
            </a:pPr>
            <a:r>
              <a:rPr lang="ru-RU" sz="2800" dirty="0" smtClean="0"/>
              <a:t>Все </a:t>
            </a:r>
            <a:r>
              <a:rPr lang="ru-RU" sz="2800" dirty="0"/>
              <a:t>эти навыки формируются с детства. </a:t>
            </a:r>
            <a:br>
              <a:rPr lang="ru-RU" sz="2800" dirty="0"/>
            </a:b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Школа </a:t>
            </a:r>
            <a:r>
              <a:rPr lang="ru-RU" sz="2800" dirty="0"/>
              <a:t>является критически важным элементом в этом процессе. </a:t>
            </a:r>
          </a:p>
        </p:txBody>
      </p:sp>
    </p:spTree>
    <p:extLst>
      <p:ext uri="{BB962C8B-B14F-4D97-AF65-F5344CB8AC3E}">
        <p14:creationId xmlns:p14="http://schemas.microsoft.com/office/powerpoint/2010/main" xmlns="" val="37765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08912" cy="5721816"/>
          </a:xfrm>
        </p:spPr>
        <p:txBody>
          <a:bodyPr>
            <a:normAutofit/>
          </a:bodyPr>
          <a:lstStyle/>
          <a:p>
            <a:r>
              <a:rPr lang="ru-RU" sz="2800" b="1" i="1" dirty="0"/>
              <a:t>Новая школа </a:t>
            </a:r>
            <a:r>
              <a:rPr lang="ru-RU" sz="2800" dirty="0"/>
              <a:t>- это институт, соответствующий целям опережающего развития. В школе будет обеспечено изучение не только достижений прошлого, но и технологий, которые пригодятся в будущем</a:t>
            </a:r>
            <a:r>
              <a:rPr lang="ru-RU" sz="2800" dirty="0" smtClean="0"/>
              <a:t>.</a:t>
            </a:r>
          </a:p>
          <a:p>
            <a:pPr marL="45720" indent="0">
              <a:buNone/>
            </a:pPr>
            <a:endParaRPr lang="ru-RU" sz="1400" dirty="0" smtClean="0"/>
          </a:p>
          <a:p>
            <a:r>
              <a:rPr lang="ru-RU" sz="2800" b="1" i="1" dirty="0"/>
              <a:t>Новая школа </a:t>
            </a:r>
            <a:r>
              <a:rPr lang="ru-RU" sz="2800" dirty="0"/>
              <a:t>- это новые учителя, открытые ко всему новому, понимающие детскую психологию и особенности развития школьников, хорошо знающие свой предмет. </a:t>
            </a:r>
            <a:r>
              <a:rPr lang="ru-RU" sz="2800" b="1" i="1" dirty="0"/>
              <a:t>Задача учителя </a:t>
            </a:r>
            <a:r>
              <a:rPr lang="ru-RU" sz="2800" dirty="0"/>
              <a:t>- помочь ребятам найти себя в будущем, стать самостоятельными, творческими и уверенными в себе людьми.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244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64704"/>
            <a:ext cx="7632848" cy="5544616"/>
          </a:xfrm>
        </p:spPr>
        <p:txBody>
          <a:bodyPr/>
          <a:lstStyle/>
          <a:p>
            <a:r>
              <a:rPr lang="ru-RU" sz="2800" b="1" i="1" dirty="0"/>
              <a:t>Новая школа </a:t>
            </a:r>
            <a:r>
              <a:rPr lang="ru-RU" sz="2800" dirty="0"/>
              <a:t>- это центр взаимодействия как с родителями и местным сообществом, так и с учреждениями культуры, здравоохранения, спорта, досуга, другими организациями социальной сферы</a:t>
            </a:r>
            <a:r>
              <a:rPr lang="ru-RU" sz="2800" dirty="0" smtClean="0"/>
              <a:t>.</a:t>
            </a:r>
          </a:p>
          <a:p>
            <a:pPr marL="45720" indent="0">
              <a:buNone/>
            </a:pPr>
            <a:endParaRPr lang="ru-RU" sz="2800" dirty="0"/>
          </a:p>
          <a:p>
            <a:r>
              <a:rPr lang="ru-RU" sz="2800" b="1" i="1" dirty="0"/>
              <a:t>Результат образования </a:t>
            </a:r>
            <a:r>
              <a:rPr lang="ru-RU" sz="2800" dirty="0"/>
              <a:t>- это не только знания по конкретным дисциплинам, но и умение применять их в повседневной жизни, использовать в дальнейшем обучении.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34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149080"/>
            <a:ext cx="7910265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Утверждены Президентом </a:t>
            </a:r>
            <a:r>
              <a:rPr lang="ru-RU" sz="3200" dirty="0" smtClean="0">
                <a:effectLst/>
              </a:rPr>
              <a:t>РФ 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по </a:t>
            </a:r>
            <a:r>
              <a:rPr lang="ru-RU" sz="3200" dirty="0">
                <a:effectLst/>
              </a:rPr>
              <a:t>итогам совещания по вопросам государственной политики в сфере занятости населения, состоявшегося 1 марта 2011 года.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136904" cy="3474720"/>
          </a:xfrm>
        </p:spPr>
        <p:txBody>
          <a:bodyPr>
            <a:normAutofit/>
          </a:bodyPr>
          <a:lstStyle/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/>
              <a:t>Поручения Президента Российской Федерации </a:t>
            </a:r>
            <a:endParaRPr lang="ru-RU" sz="4800" b="1" dirty="0" smtClean="0"/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 smtClean="0"/>
              <a:t>от </a:t>
            </a:r>
            <a:r>
              <a:rPr lang="ru-RU" sz="4800" b="1" dirty="0"/>
              <a:t>19 марта 2011 г. </a:t>
            </a:r>
            <a:endParaRPr lang="ru-RU" sz="4800" b="1" dirty="0" smtClean="0"/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 smtClean="0"/>
              <a:t>№ </a:t>
            </a:r>
            <a:r>
              <a:rPr lang="ru-RU" sz="4800" b="1" dirty="0"/>
              <a:t>Пр-634</a:t>
            </a:r>
            <a:endParaRPr lang="ru-RU" sz="48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22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Поручение Президента Российской Федерации от 19 марта 2011 г. № Пр-634, подпункт «а», п. 2</a:t>
            </a:r>
            <a:r>
              <a:rPr lang="ru-RU" sz="2800" dirty="0" smtClean="0"/>
              <a:t>: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Правительству Российской Федерации совместно с органами исполнительной власти субъектов Российской Федерации разработать </a:t>
            </a:r>
            <a:r>
              <a:rPr lang="ru-RU" sz="2800" b="1" i="1" dirty="0"/>
              <a:t>комплекс мер по  проведению профессиональной ориентации учащихся образовательных учреждений общего образования</a:t>
            </a:r>
            <a:r>
              <a:rPr lang="ru-RU" sz="2800" dirty="0"/>
              <a:t>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35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54337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/>
              <a:t>Важность </a:t>
            </a:r>
            <a:endParaRPr lang="ru-RU" sz="3200" b="1" dirty="0" smtClean="0"/>
          </a:p>
          <a:p>
            <a:pPr marL="45720" indent="0" algn="ctr">
              <a:buNone/>
            </a:pPr>
            <a:r>
              <a:rPr lang="ru-RU" sz="3200" b="1" dirty="0" err="1" smtClean="0"/>
              <a:t>профориентационной</a:t>
            </a:r>
            <a:r>
              <a:rPr lang="ru-RU" sz="3200" b="1" dirty="0" smtClean="0"/>
              <a:t> деятельности</a:t>
            </a:r>
          </a:p>
          <a:p>
            <a:pPr marL="45720" indent="0" algn="ctr">
              <a:buNone/>
            </a:pPr>
            <a:r>
              <a:rPr lang="ru-RU" sz="3200" dirty="0" smtClean="0"/>
              <a:t> </a:t>
            </a:r>
            <a:r>
              <a:rPr lang="ru-RU" sz="3200" dirty="0"/>
              <a:t>обусловлена основными направлениями развития российской системы образования, </a:t>
            </a:r>
            <a:endParaRPr lang="ru-RU" sz="3200" dirty="0" smtClean="0"/>
          </a:p>
          <a:p>
            <a:pPr marL="45720" indent="0" algn="ctr">
              <a:buNone/>
            </a:pPr>
            <a:r>
              <a:rPr lang="ru-RU" sz="3200" dirty="0" smtClean="0"/>
              <a:t>изложенными </a:t>
            </a:r>
            <a:r>
              <a:rPr lang="ru-RU" sz="3200" dirty="0"/>
              <a:t>в стратегических документах, которые ставят перед образовательными организациями </a:t>
            </a:r>
            <a:r>
              <a:rPr lang="ru-RU" sz="3200" i="1" dirty="0"/>
              <a:t>следующие задачи</a:t>
            </a:r>
            <a:r>
              <a:rPr lang="ru-RU" sz="3200" dirty="0"/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9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776864" cy="528976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dirty="0" smtClean="0"/>
              <a:t>Комплекс </a:t>
            </a:r>
            <a:r>
              <a:rPr lang="ru-RU" sz="2800" dirty="0"/>
              <a:t>мер по проведению профессиональной ориентации учащихся образовательных учреждений общего </a:t>
            </a:r>
            <a:r>
              <a:rPr lang="ru-RU" sz="2800" dirty="0" smtClean="0"/>
              <a:t>образования предусматривает:</a:t>
            </a:r>
          </a:p>
          <a:p>
            <a:pPr marL="45720" indent="0">
              <a:buNone/>
            </a:pPr>
            <a:endParaRPr lang="ru-RU" sz="2800" dirty="0" smtClean="0"/>
          </a:p>
          <a:p>
            <a:r>
              <a:rPr lang="ru-RU" sz="2800" b="1" i="1" dirty="0"/>
              <a:t>нормативное правовое обеспечение </a:t>
            </a:r>
            <a:r>
              <a:rPr lang="ru-RU" sz="2800" dirty="0"/>
              <a:t>мероприятий на федеральном и региональном уровнях, определяющих проведение профессиональной ориентации учащихся образовательных учреждений общего образования;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59246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7920880" cy="5760640"/>
          </a:xfrm>
        </p:spPr>
        <p:txBody>
          <a:bodyPr>
            <a:normAutofit/>
          </a:bodyPr>
          <a:lstStyle/>
          <a:p>
            <a:r>
              <a:rPr lang="ru-RU" sz="2800" b="1" i="1" dirty="0"/>
              <a:t>организационно-методическое обеспечение </a:t>
            </a:r>
            <a:r>
              <a:rPr lang="ru-RU" sz="2800" dirty="0"/>
              <a:t>на федеральном и региональном уровнях, реализацию рекомендации по разработке и реализации программ социализации    и    профессиональной    ориентации    учащихся;    создание    сети учреждений, реализующих мероприятия по проведению профессиональной ориентации учащихся образовательных учреждений общего образования;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38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064896" cy="6009848"/>
          </a:xfrm>
        </p:spPr>
        <p:txBody>
          <a:bodyPr>
            <a:normAutofit/>
          </a:bodyPr>
          <a:lstStyle/>
          <a:p>
            <a:r>
              <a:rPr lang="ru-RU" sz="2800" b="1" i="1" dirty="0"/>
              <a:t>информационно-методическое обеспечение </a:t>
            </a:r>
            <a:r>
              <a:rPr lang="ru-RU" sz="2800" dirty="0"/>
              <a:t>на федеральном и региональном уровнях, включающее мониторинг эффективности реализации комплекса мер; психолого-педагогическое сопровождение учащихся образовательных учреждений общего образования; совершенствование программ (планов) массовых мероприятий; информирование обучающихся и членов их семей по вопросам профессиональной ориентации через средства массовой информации и сеть Интернет;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3652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196752"/>
            <a:ext cx="7560840" cy="4680520"/>
          </a:xfrm>
        </p:spPr>
        <p:txBody>
          <a:bodyPr/>
          <a:lstStyle/>
          <a:p>
            <a:r>
              <a:rPr lang="ru-RU" sz="2800" b="1" i="1" dirty="0"/>
              <a:t>кадровое обеспечение</a:t>
            </a:r>
            <a:r>
              <a:rPr lang="ru-RU" sz="2800" dirty="0"/>
              <a:t>, которое предусматривает ряд мероприятий, направленных на повышение квалификации педагогических и руководящих работников образования по вопросам профессиональной ориентации учащихся.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86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908720"/>
            <a:ext cx="7920880" cy="460851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/>
              <a:t>Мероприятия по реализации комплекса мер предполагается осуществлять в рамках бюджетного финансирования Федеральной целевой программы развития образования на 2011-2015 годы в общем объеме </a:t>
            </a:r>
            <a:r>
              <a:rPr lang="ru-RU" sz="2800" b="1" i="1" dirty="0"/>
              <a:t>4 181,6 млн. рублей на весь период</a:t>
            </a:r>
            <a:r>
              <a:rPr lang="ru-RU" sz="2800" dirty="0"/>
              <a:t>, а также за счет средств бюджетов субъектов Российской Федерации.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81867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581128"/>
            <a:ext cx="7406209" cy="1143000"/>
          </a:xfrm>
        </p:spPr>
        <p:txBody>
          <a:bodyPr/>
          <a:lstStyle/>
          <a:p>
            <a:r>
              <a:rPr lang="ru-RU" sz="3200" dirty="0" smtClean="0">
                <a:effectLst/>
              </a:rPr>
              <a:t>По­становление Правительства РФ от 4 октября 2000 г. № 751</a:t>
            </a:r>
            <a:br>
              <a:rPr lang="ru-RU" sz="3200" dirty="0" smtClean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344816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800" b="1" dirty="0"/>
              <a:t>Национальная доктрина образования в Российской Федерации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6432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76672"/>
            <a:ext cx="8568952" cy="619268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800" dirty="0"/>
              <a:t>Система образования призвана обеспечить:</a:t>
            </a:r>
          </a:p>
          <a:p>
            <a:r>
              <a:rPr lang="ru-RU" sz="2800" dirty="0" smtClean="0"/>
              <a:t>разностороннее </a:t>
            </a:r>
            <a:r>
              <a:rPr lang="ru-RU" sz="2800" dirty="0"/>
              <a:t>и своевременное развитие детей и молодежи, формиро­вание навыков самообразования и самореализации личности; </a:t>
            </a:r>
          </a:p>
          <a:p>
            <a:r>
              <a:rPr lang="ru-RU" sz="2800" dirty="0" smtClean="0"/>
              <a:t>непрерывность </a:t>
            </a:r>
            <a:r>
              <a:rPr lang="ru-RU" sz="2800" dirty="0"/>
              <a:t>образования в течение всей жизни человека; </a:t>
            </a:r>
          </a:p>
          <a:p>
            <a:r>
              <a:rPr lang="ru-RU" sz="2800" dirty="0" smtClean="0"/>
              <a:t>многообразие </a:t>
            </a:r>
            <a:r>
              <a:rPr lang="ru-RU" sz="2800" dirty="0"/>
              <a:t>типов и видов образовательных учреждений и вариатив­ность образовательных программ, обеспечивающих индивидуализацию образования; </a:t>
            </a:r>
          </a:p>
          <a:p>
            <a:r>
              <a:rPr lang="ru-RU" sz="2800" dirty="0" smtClean="0"/>
              <a:t>преемственность </a:t>
            </a:r>
            <a:r>
              <a:rPr lang="ru-RU" sz="2800" dirty="0"/>
              <a:t>уровней и ступеней образования; </a:t>
            </a:r>
          </a:p>
          <a:p>
            <a:r>
              <a:rPr lang="ru-RU" sz="2800" dirty="0" smtClean="0"/>
              <a:t>подготовку </a:t>
            </a:r>
            <a:r>
              <a:rPr lang="ru-RU" sz="2800" dirty="0"/>
              <a:t>высокообразованных людей и высококвалифицированных специалистов, способных к профессиональному росту и профессиональ­ной мобильности в условиях информатизации общества и развития но­вых наукоемких технологий.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16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372168"/>
            <a:ext cx="8352927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Утверждена распоряжением Правительства </a:t>
            </a:r>
            <a:r>
              <a:rPr lang="ru-RU" sz="3200" dirty="0" smtClean="0">
                <a:effectLst/>
              </a:rPr>
              <a:t>РФ </a:t>
            </a:r>
            <a:r>
              <a:rPr lang="ru-RU" sz="3200" dirty="0">
                <a:effectLst/>
              </a:rPr>
              <a:t>от 17 ноября 2008 г. № 1662-р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424936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800" b="1" dirty="0"/>
              <a:t>Концепция долгосрочного социально-экономического развития </a:t>
            </a:r>
            <a:r>
              <a:rPr lang="ru-RU" sz="4800" b="1" dirty="0" smtClean="0"/>
              <a:t>РФ </a:t>
            </a:r>
          </a:p>
          <a:p>
            <a:pPr marL="45720" indent="0" algn="ctr">
              <a:buNone/>
            </a:pPr>
            <a:r>
              <a:rPr lang="ru-RU" sz="4800" b="1" dirty="0" smtClean="0"/>
              <a:t>на </a:t>
            </a:r>
            <a:r>
              <a:rPr lang="ru-RU" sz="4800" b="1" dirty="0"/>
              <a:t>период до 2020 года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70412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08912" cy="564980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dirty="0"/>
              <a:t>У</a:t>
            </a:r>
            <a:r>
              <a:rPr lang="ru-RU" sz="2800" dirty="0" smtClean="0"/>
              <a:t>лучшение </a:t>
            </a:r>
            <a:r>
              <a:rPr lang="ru-RU" sz="2800" dirty="0"/>
              <a:t>качества рабочей силы и развитие ее профессиональной мобильности на основе реформирования системы профессионального образования всех уровней, развития системы непрерывного профессионального </a:t>
            </a:r>
            <a:r>
              <a:rPr lang="ru-RU" sz="2800" dirty="0" smtClean="0"/>
              <a:t>образования предполагает</a:t>
            </a:r>
            <a:r>
              <a:rPr lang="ru-RU" sz="2800" dirty="0"/>
              <a:t>:</a:t>
            </a:r>
          </a:p>
          <a:p>
            <a:pPr marL="45720" indent="0">
              <a:buNone/>
            </a:pPr>
            <a:r>
              <a:rPr lang="ru-RU" sz="2800" dirty="0"/>
              <a:t>- развитие системы профессиональной ориентации и психологической поддержки населения, </a:t>
            </a:r>
            <a:r>
              <a:rPr lang="ru-RU" sz="2800" b="1" i="1" dirty="0"/>
              <a:t>в том числе профессиональной ориентации школьников</a:t>
            </a:r>
            <a:r>
              <a:rPr lang="ru-RU" sz="2800" dirty="0"/>
              <a:t>, повышение их мотивации к трудовой деятельности по профессиям, специальностям, востребованным на рынке труда.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925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4372168"/>
            <a:ext cx="7622232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Утверждена распоряжением Правительства </a:t>
            </a:r>
            <a:r>
              <a:rPr lang="ru-RU" sz="3200" dirty="0" smtClean="0">
                <a:effectLst/>
              </a:rPr>
              <a:t>РФ </a:t>
            </a:r>
            <a:r>
              <a:rPr lang="ru-RU" sz="3200" dirty="0">
                <a:effectLst/>
              </a:rPr>
              <a:t>от 15 мая 2013 г. № 792-р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848872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800" b="1" dirty="0"/>
              <a:t>Государственная программа </a:t>
            </a:r>
            <a:r>
              <a:rPr lang="ru-RU" sz="4800" b="1" dirty="0" smtClean="0"/>
              <a:t>РФ</a:t>
            </a:r>
          </a:p>
          <a:p>
            <a:pPr marL="45720" indent="0" algn="ctr">
              <a:buNone/>
            </a:pPr>
            <a:r>
              <a:rPr lang="ru-RU" sz="4800" b="1" dirty="0" smtClean="0"/>
              <a:t>«Развитие </a:t>
            </a:r>
            <a:r>
              <a:rPr lang="ru-RU" sz="4800" b="1" dirty="0"/>
              <a:t>образования» на 2013–2020 гг.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8102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560840" cy="5505792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Ф</a:t>
            </a:r>
            <a:r>
              <a:rPr lang="ru-RU" sz="3200" dirty="0" smtClean="0"/>
              <a:t>ормирование </a:t>
            </a:r>
            <a:r>
              <a:rPr lang="ru-RU" sz="3200" dirty="0"/>
              <a:t>социально грамотной и социально мобильной личности, ясно представляющей себе спектр имеющихся на сегодняшний день возможностей и ресурсов и способной успешно реализовать избранную позицию в том или ином социальном пространстве; </a:t>
            </a:r>
            <a:r>
              <a:rPr lang="ru-RU" sz="3200" b="1" i="1" dirty="0"/>
              <a:t>умеющей учиться и овладевать новыми смежными профессиями в зависимости от конъюнктуры рынка труда;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82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92696"/>
            <a:ext cx="8280920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Долгосрочная стратегия развития российского образования ориентирована на создание системы сред и сервисов для удовлетворения разнообразных образовательных запросов населения и подрастающего поколения, поддержки самообразования и социализации</a:t>
            </a:r>
            <a:r>
              <a:rPr lang="ru-RU" sz="2800" dirty="0" smtClean="0"/>
              <a:t>.</a:t>
            </a:r>
          </a:p>
          <a:p>
            <a:pPr marL="45720" indent="0">
              <a:buNone/>
            </a:pP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Основным </a:t>
            </a:r>
            <a:r>
              <a:rPr lang="ru-RU" sz="2800" dirty="0"/>
              <a:t>механизмом обновления содержания общего образования и модернизации условий его получения станет </a:t>
            </a:r>
            <a:r>
              <a:rPr lang="ru-RU" sz="2800" b="1" i="1" dirty="0"/>
              <a:t>внедрение новых федеральных государственных образовательных стандартов</a:t>
            </a:r>
            <a:r>
              <a:rPr lang="ru-RU" sz="2800" dirty="0"/>
              <a:t>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02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352928" cy="63813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Субъектам </a:t>
            </a:r>
            <a:r>
              <a:rPr lang="ru-RU" sz="2800" dirty="0" smtClean="0"/>
              <a:t>РФ рекомендуется </a:t>
            </a:r>
            <a:r>
              <a:rPr lang="ru-RU" sz="2800" dirty="0"/>
              <a:t>принимать необходимые меры для повышения профессионального уровня педагогических кадров, привлечения талантливых, в том числе молодых, педагогов в систему образования. В том числе через такие меры, как:</a:t>
            </a:r>
          </a:p>
          <a:p>
            <a:r>
              <a:rPr lang="ru-RU" sz="2800" b="1" i="1" dirty="0" smtClean="0"/>
              <a:t>привлечение </a:t>
            </a:r>
            <a:r>
              <a:rPr lang="ru-RU" sz="2800" b="1" i="1" dirty="0"/>
              <a:t>к педагогической деятельности </a:t>
            </a:r>
            <a:r>
              <a:rPr lang="ru-RU" sz="2800" dirty="0"/>
              <a:t>(в том числе к работе с мотивированными и одаренными детьми, программам профильного образования, профессиональной ориентации) </a:t>
            </a:r>
            <a:r>
              <a:rPr lang="ru-RU" sz="2800" b="1" i="1" dirty="0"/>
              <a:t>специалистов</a:t>
            </a:r>
            <a:r>
              <a:rPr lang="ru-RU" sz="2800" dirty="0"/>
              <a:t> в конкретных областях знания, культуры, техники, бизнеса, </a:t>
            </a:r>
            <a:r>
              <a:rPr lang="ru-RU" sz="2800" b="1" i="1" dirty="0"/>
              <a:t>не имеющих педагогического образования</a:t>
            </a:r>
            <a:r>
              <a:rPr lang="ru-RU" sz="2800" dirty="0"/>
              <a:t>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480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340768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dirty="0" smtClean="0"/>
              <a:t>3. Ведомственные </a:t>
            </a:r>
            <a:r>
              <a:rPr lang="ru-RU" sz="4800" b="1" dirty="0"/>
              <a:t>нормативно-правовые акты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2755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372168"/>
            <a:ext cx="7776863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Письмо Федеральной службы занятости России от 26 июля 1994г. </a:t>
            </a:r>
            <a:r>
              <a:rPr lang="ru-RU" sz="3200" dirty="0" smtClean="0">
                <a:effectLst/>
              </a:rPr>
              <a:t>№ П-3-11-906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dirty="0"/>
              <a:t>О сертификации методических материалов по профориентации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6353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052736"/>
            <a:ext cx="7344816" cy="4857720"/>
          </a:xfrm>
        </p:spPr>
        <p:txBody>
          <a:bodyPr/>
          <a:lstStyle/>
          <a:p>
            <a:pPr marL="45720" indent="0">
              <a:buNone/>
            </a:pPr>
            <a:r>
              <a:rPr lang="ru-RU" sz="2800" dirty="0"/>
              <a:t>Утверждена номенклатура российского банка методических материалов по профориентации (Приложение 1</a:t>
            </a:r>
            <a:r>
              <a:rPr lang="ru-RU" sz="2800" dirty="0" smtClean="0"/>
              <a:t>).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Сертифицирована научно-методическая продукция по профориентации (Приложение 2).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845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97152"/>
            <a:ext cx="7808655" cy="1143000"/>
          </a:xfrm>
        </p:spPr>
        <p:txBody>
          <a:bodyPr/>
          <a:lstStyle/>
          <a:p>
            <a:r>
              <a:rPr lang="ru-RU" sz="3200" dirty="0">
                <a:effectLst/>
              </a:rPr>
              <a:t>Приложение к постановление Минтруда РФ от 27 сентября 1996 г. № 1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136904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400" b="1" dirty="0"/>
              <a:t>Положение о профессиональной ориентации и психологической поддержке населения в Российской Федерации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59824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992888" cy="543378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b="1" i="1" dirty="0"/>
              <a:t>Профессиональная ориентация </a:t>
            </a:r>
            <a:r>
              <a:rPr lang="ru-RU" sz="2800" dirty="0"/>
              <a:t>- это обобщенное понятие одного из компонентов общечеловеческой культуры, проявляющегося в форме заботы общества о профессиональном становлении подрастающего поколения, поддержки и развития природных дарований, а также проведения комплекса специальных мер содействия человеку в профессиональном самоопределении и выборе оптимального вида занятости с учетом его потребностей и возможностей, социально - экономической ситуации на рынке труда.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992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776864" cy="5433784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i="1" dirty="0"/>
              <a:t>Важнейшими направлениями </a:t>
            </a:r>
            <a:r>
              <a:rPr lang="ru-RU" sz="2800" dirty="0"/>
              <a:t>профессиональной ориентации </a:t>
            </a:r>
            <a:r>
              <a:rPr lang="ru-RU" sz="2800" dirty="0" smtClean="0"/>
              <a:t>являются:</a:t>
            </a:r>
          </a:p>
          <a:p>
            <a:pPr marL="45720" indent="0">
              <a:buNone/>
            </a:pPr>
            <a:endParaRPr lang="ru-RU" sz="2800" dirty="0" smtClean="0"/>
          </a:p>
          <a:p>
            <a:r>
              <a:rPr lang="ru-RU" sz="2800" dirty="0"/>
              <a:t>профессиональная </a:t>
            </a:r>
            <a:r>
              <a:rPr lang="ru-RU" sz="2800" dirty="0" smtClean="0"/>
              <a:t>информация;</a:t>
            </a:r>
          </a:p>
          <a:p>
            <a:r>
              <a:rPr lang="ru-RU" sz="2800" dirty="0"/>
              <a:t>профессиональная </a:t>
            </a:r>
            <a:r>
              <a:rPr lang="ru-RU" sz="2800" dirty="0" smtClean="0"/>
              <a:t>консультация;</a:t>
            </a:r>
          </a:p>
          <a:p>
            <a:r>
              <a:rPr lang="ru-RU" sz="2800" dirty="0"/>
              <a:t>профессиональный </a:t>
            </a:r>
            <a:r>
              <a:rPr lang="ru-RU" sz="2800" dirty="0" smtClean="0"/>
              <a:t>подбор;</a:t>
            </a:r>
          </a:p>
          <a:p>
            <a:r>
              <a:rPr lang="ru-RU" sz="2800" dirty="0"/>
              <a:t>профессиональный </a:t>
            </a:r>
            <a:r>
              <a:rPr lang="ru-RU" sz="2800" dirty="0" smtClean="0"/>
              <a:t>отбор;</a:t>
            </a:r>
          </a:p>
          <a:p>
            <a:r>
              <a:rPr lang="ru-RU" sz="2800" dirty="0"/>
              <a:t>профессиональная, производственная и социальная </a:t>
            </a:r>
            <a:r>
              <a:rPr lang="ru-RU" sz="2800" dirty="0" smtClean="0"/>
              <a:t>адаптация.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03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848872" cy="543378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b="1" i="1" dirty="0"/>
              <a:t>П</a:t>
            </a:r>
            <a:r>
              <a:rPr lang="ru-RU" sz="2800" b="1" i="1" dirty="0" smtClean="0"/>
              <a:t>рофессиональная </a:t>
            </a:r>
            <a:r>
              <a:rPr lang="ru-RU" sz="2800" b="1" i="1" dirty="0"/>
              <a:t>информация </a:t>
            </a:r>
            <a:r>
              <a:rPr lang="ru-RU" sz="2800" dirty="0" smtClean="0"/>
              <a:t>–</a:t>
            </a:r>
          </a:p>
          <a:p>
            <a:pPr marL="45720" indent="0">
              <a:buNone/>
            </a:pPr>
            <a:r>
              <a:rPr lang="ru-RU" sz="2800" dirty="0" smtClean="0"/>
              <a:t> </a:t>
            </a:r>
            <a:r>
              <a:rPr lang="ru-RU" sz="2800" dirty="0"/>
              <a:t>ознакомление различных групп населения с современными видами производства, состоянием рынка труда, потребностями хозяйственного комплекса в квалифицированных кадрах, содержанием и перспективами развития рынка профессий, формами и условиями их освоения, требованиями, предъявляемыми профессиями к человеку, возможностями профессионально - квалификационного роста и самосовершенствования в процессе трудовой </a:t>
            </a:r>
            <a:r>
              <a:rPr lang="ru-RU" sz="2800" dirty="0" smtClean="0"/>
              <a:t>деятельности.</a:t>
            </a:r>
            <a:endParaRPr lang="ru-RU" sz="28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459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052736"/>
            <a:ext cx="7848872" cy="5505792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i="1" dirty="0"/>
              <a:t>П</a:t>
            </a:r>
            <a:r>
              <a:rPr lang="ru-RU" sz="2800" b="1" i="1" dirty="0" smtClean="0"/>
              <a:t>рофессиональная </a:t>
            </a:r>
            <a:r>
              <a:rPr lang="ru-RU" sz="2800" b="1" i="1" dirty="0"/>
              <a:t>консультация </a:t>
            </a:r>
            <a:r>
              <a:rPr lang="ru-RU" sz="2800" dirty="0" smtClean="0"/>
              <a:t>– </a:t>
            </a:r>
          </a:p>
          <a:p>
            <a:pPr marL="45720" indent="0">
              <a:buNone/>
            </a:pPr>
            <a:r>
              <a:rPr lang="ru-RU" sz="2800" dirty="0" smtClean="0"/>
              <a:t>оказание </a:t>
            </a:r>
            <a:r>
              <a:rPr lang="ru-RU" sz="2800" dirty="0"/>
              <a:t>помощи человеку в профессиональном самоопределении с целью принятия осознанного решения о выборе профессионального пути с учетом его психологических особенностей и возможностей, а также потребностей </a:t>
            </a:r>
            <a:r>
              <a:rPr lang="ru-RU" sz="2800" dirty="0" smtClean="0"/>
              <a:t>общества.</a:t>
            </a:r>
            <a:endParaRPr lang="ru-RU" sz="28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852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001736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П</a:t>
            </a:r>
            <a:r>
              <a:rPr lang="ru-RU" sz="3200" dirty="0" smtClean="0"/>
              <a:t>омощь </a:t>
            </a:r>
            <a:r>
              <a:rPr lang="ru-RU" sz="3200" dirty="0"/>
              <a:t>обучающимся в том, чтобы найти себя в будущем, стать самостоятельными, творческими и уверенными в себе людьми (одними из важнейших качеств личности в настоящее время становятся </a:t>
            </a:r>
            <a:r>
              <a:rPr lang="ru-RU" sz="3200" b="1" i="1" dirty="0"/>
              <a:t>умение выбирать профессиональный путь и готовность обучаться в течение всей жизни</a:t>
            </a:r>
            <a:r>
              <a:rPr lang="ru-RU" sz="3200" dirty="0"/>
              <a:t>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44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50017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i="1" dirty="0"/>
              <a:t>П</a:t>
            </a:r>
            <a:r>
              <a:rPr lang="ru-RU" sz="2800" b="1" i="1" dirty="0" smtClean="0"/>
              <a:t>рофессиональный </a:t>
            </a:r>
            <a:r>
              <a:rPr lang="ru-RU" sz="2800" b="1" i="1" dirty="0"/>
              <a:t>подбор </a:t>
            </a:r>
            <a:r>
              <a:rPr lang="ru-RU" sz="2800" dirty="0" smtClean="0"/>
              <a:t>– </a:t>
            </a:r>
          </a:p>
          <a:p>
            <a:pPr marL="45720" indent="0">
              <a:buNone/>
            </a:pPr>
            <a:r>
              <a:rPr lang="ru-RU" sz="2800" dirty="0" smtClean="0"/>
              <a:t>предоставление </a:t>
            </a:r>
            <a:r>
              <a:rPr lang="ru-RU" sz="2800" dirty="0"/>
              <a:t>рекомендаций человеку о возможных направлениях профессиональной деятельности, наиболее соответствующих его психологическим, психофизиологическим, физиологическим особенностям, на основе результатов психологической, психофизиологической и медицинской </a:t>
            </a:r>
            <a:r>
              <a:rPr lang="ru-RU" sz="2800" dirty="0" smtClean="0"/>
              <a:t>диагностики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6698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196752"/>
            <a:ext cx="7704856" cy="4104456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i="1" dirty="0"/>
              <a:t>П</a:t>
            </a:r>
            <a:r>
              <a:rPr lang="ru-RU" sz="2800" b="1" i="1" dirty="0" smtClean="0"/>
              <a:t>рофессиональный </a:t>
            </a:r>
            <a:r>
              <a:rPr lang="ru-RU" sz="2800" b="1" i="1" dirty="0"/>
              <a:t>отбор </a:t>
            </a:r>
            <a:r>
              <a:rPr lang="ru-RU" sz="2800" dirty="0" smtClean="0"/>
              <a:t>– </a:t>
            </a:r>
          </a:p>
          <a:p>
            <a:pPr marL="45720" indent="0">
              <a:buNone/>
            </a:pPr>
            <a:r>
              <a:rPr lang="ru-RU" sz="2800" dirty="0" smtClean="0"/>
              <a:t>определение </a:t>
            </a:r>
            <a:r>
              <a:rPr lang="ru-RU" sz="2800" dirty="0"/>
              <a:t>степени профессиональной пригодности человека к конкретной профессии (рабочему месту, должности) в соответствии с нормативными </a:t>
            </a:r>
            <a:r>
              <a:rPr lang="ru-RU" sz="2800" dirty="0" smtClean="0"/>
              <a:t>требованиями.</a:t>
            </a:r>
            <a:endParaRPr lang="ru-RU" sz="28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606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776864" cy="5361776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i="1" dirty="0"/>
              <a:t>П</a:t>
            </a:r>
            <a:r>
              <a:rPr lang="ru-RU" sz="2800" b="1" i="1" dirty="0" smtClean="0"/>
              <a:t>рофессиональная</a:t>
            </a:r>
            <a:r>
              <a:rPr lang="ru-RU" sz="2800" b="1" i="1" dirty="0"/>
              <a:t>, производственная и социальная адаптация </a:t>
            </a:r>
            <a:r>
              <a:rPr lang="ru-RU" sz="2800" dirty="0" smtClean="0"/>
              <a:t>– </a:t>
            </a:r>
          </a:p>
          <a:p>
            <a:pPr marL="45720" indent="0">
              <a:buNone/>
            </a:pPr>
            <a:r>
              <a:rPr lang="ru-RU" sz="2800" dirty="0" smtClean="0"/>
              <a:t>система </a:t>
            </a:r>
            <a:r>
              <a:rPr lang="ru-RU" sz="2800" dirty="0"/>
              <a:t>мер, способствующих профессиональному становлению работника, формированию у него соответствующих социальных и профессиональных качеств, установок и потребностей к активному творческому труду, достижению высшего уровня профессионализма.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02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136904" cy="572181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dirty="0"/>
              <a:t>Профессиональная ориентация </a:t>
            </a:r>
            <a:r>
              <a:rPr lang="ru-RU" sz="2800" b="1" i="1" dirty="0"/>
              <a:t>осуществляется в целях</a:t>
            </a:r>
            <a:r>
              <a:rPr lang="ru-RU" sz="2800" dirty="0" smtClean="0"/>
              <a:t>:</a:t>
            </a:r>
          </a:p>
          <a:p>
            <a:pPr marL="45720" indent="0">
              <a:buNone/>
            </a:pPr>
            <a:endParaRPr lang="ru-RU" sz="1400" dirty="0" smtClean="0"/>
          </a:p>
          <a:p>
            <a:r>
              <a:rPr lang="ru-RU" sz="2800" dirty="0" smtClean="0"/>
              <a:t>обеспечения </a:t>
            </a:r>
            <a:r>
              <a:rPr lang="ru-RU" sz="2800" dirty="0"/>
              <a:t>социальных гарантий в сфере свободного выбора профессии, формы занятости и путей самореализации личности в условиях рыночных отношений</a:t>
            </a:r>
            <a:r>
              <a:rPr lang="ru-RU" sz="2800" dirty="0" smtClean="0"/>
              <a:t>;</a:t>
            </a:r>
          </a:p>
          <a:p>
            <a:pPr marL="45720" indent="0">
              <a:buNone/>
            </a:pPr>
            <a:endParaRPr lang="ru-RU" sz="1400" dirty="0"/>
          </a:p>
          <a:p>
            <a:r>
              <a:rPr lang="ru-RU" sz="2800" dirty="0" smtClean="0"/>
              <a:t>достижения </a:t>
            </a:r>
            <a:r>
              <a:rPr lang="ru-RU" sz="2800" dirty="0"/>
              <a:t>сбалансированности между профессиональными интересами человека, его психофизиологическими особенностями и возможностями рынка труда;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322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704856" cy="53617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прогнозирования </a:t>
            </a:r>
            <a:r>
              <a:rPr lang="ru-RU" sz="2800" dirty="0"/>
              <a:t>профессиональной успешности в какой-либо сфере трудовой деятельности</a:t>
            </a:r>
            <a:r>
              <a:rPr lang="ru-RU" sz="2800" dirty="0" smtClean="0"/>
              <a:t>;</a:t>
            </a:r>
          </a:p>
          <a:p>
            <a:pPr marL="45720" indent="0">
              <a:buNone/>
            </a:pPr>
            <a:endParaRPr lang="ru-RU" sz="1500" dirty="0"/>
          </a:p>
          <a:p>
            <a:r>
              <a:rPr lang="ru-RU" sz="2800" dirty="0" smtClean="0"/>
              <a:t>содействия </a:t>
            </a:r>
            <a:r>
              <a:rPr lang="ru-RU" sz="2800" dirty="0"/>
              <a:t>непрерывному росту профессионализма личности как важнейшего условия ее удовлетворенности трудом и собственным социальным статусом, реализации индивидуального потенциала, формирования здорового образа жизни и достойного благосостояния.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07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704856" cy="5649808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i="1" dirty="0"/>
              <a:t>Основные методы </a:t>
            </a:r>
            <a:endParaRPr lang="ru-RU" sz="2800" b="1" i="1" dirty="0" smtClean="0"/>
          </a:p>
          <a:p>
            <a:pPr marL="45720" indent="0" algn="ctr">
              <a:buNone/>
            </a:pPr>
            <a:r>
              <a:rPr lang="ru-RU" sz="2800" dirty="0" smtClean="0"/>
              <a:t>профессиональной ориентации:</a:t>
            </a:r>
          </a:p>
          <a:p>
            <a:pPr marL="45720" indent="0" algn="ctr">
              <a:buNone/>
            </a:pPr>
            <a:endParaRPr lang="ru-RU" sz="1400" dirty="0" smtClean="0"/>
          </a:p>
          <a:p>
            <a:r>
              <a:rPr lang="ru-RU" sz="2800" dirty="0" smtClean="0"/>
              <a:t>информирование </a:t>
            </a:r>
            <a:r>
              <a:rPr lang="ru-RU" sz="2800" dirty="0"/>
              <a:t>- индивидуальное, групповое, массовое, непосредственное (лекция, беседа), опосредованное (средствами массовой информации);</a:t>
            </a:r>
          </a:p>
          <a:p>
            <a:r>
              <a:rPr lang="ru-RU" sz="2800" dirty="0" smtClean="0"/>
              <a:t>психологическое </a:t>
            </a:r>
            <a:r>
              <a:rPr lang="ru-RU" sz="2800" dirty="0"/>
              <a:t>и медицинское консультирование;</a:t>
            </a:r>
          </a:p>
          <a:p>
            <a:r>
              <a:rPr lang="ru-RU" sz="2800" dirty="0" smtClean="0"/>
              <a:t>психологическая</a:t>
            </a:r>
            <a:r>
              <a:rPr lang="ru-RU" sz="2800" dirty="0"/>
              <a:t>, психофизиологическая, медицинская диагностика;</a:t>
            </a:r>
          </a:p>
          <a:p>
            <a:r>
              <a:rPr lang="ru-RU" sz="2800" dirty="0" smtClean="0"/>
              <a:t>различные </a:t>
            </a:r>
            <a:r>
              <a:rPr lang="ru-RU" sz="2800" dirty="0"/>
              <a:t>педагогические методы.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02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632848" cy="55057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i="1" dirty="0"/>
              <a:t>Государственная система </a:t>
            </a:r>
            <a:r>
              <a:rPr lang="ru-RU" sz="2800" dirty="0"/>
              <a:t>профессиональной ориентации и психологической поддержки населения в Российской Федерации </a:t>
            </a:r>
            <a:r>
              <a:rPr lang="ru-RU" sz="2800" dirty="0" smtClean="0"/>
              <a:t>представляет собой</a:t>
            </a:r>
          </a:p>
          <a:p>
            <a:pPr marL="45720" indent="0">
              <a:buNone/>
            </a:pPr>
            <a:r>
              <a:rPr lang="ru-RU" sz="2800" dirty="0" smtClean="0"/>
              <a:t>совокупность </a:t>
            </a:r>
            <a:r>
              <a:rPr lang="ru-RU" sz="2800" dirty="0"/>
              <a:t>государственных органов, организаций и учреждений, деятельность которых направлена на развитие образования, воспитания, профессиональной ориентации, занятости, здравоохранения и социально - психологической защиты граждан.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331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848872" cy="557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dirty="0"/>
              <a:t>Компетенция в области профессиональной ориентации и психологической поддержки </a:t>
            </a:r>
            <a:r>
              <a:rPr lang="ru-RU" sz="2800" dirty="0" smtClean="0"/>
              <a:t>населения</a:t>
            </a:r>
          </a:p>
          <a:p>
            <a:pPr marL="45720" indent="0">
              <a:buNone/>
            </a:pPr>
            <a:r>
              <a:rPr lang="ru-RU" sz="2800" b="1" i="1" dirty="0"/>
              <a:t>Образовательные учреждения </a:t>
            </a:r>
            <a:r>
              <a:rPr lang="ru-RU" sz="2800" dirty="0"/>
              <a:t>(начального общего, основного общего, среднего (полного) общего образования) и специальные (коррекционные) учреждения для учащихся с отклонениями в развитии совместно с организациями здравоохранения, учитывая местные условия и интересы обучающихся, на основе государственных стандартов и нормативов: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066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848872" cy="5289768"/>
          </a:xfrm>
        </p:spPr>
        <p:txBody>
          <a:bodyPr/>
          <a:lstStyle/>
          <a:p>
            <a:r>
              <a:rPr lang="ru-RU" sz="2800" dirty="0" smtClean="0"/>
              <a:t>обеспечивают </a:t>
            </a:r>
            <a:r>
              <a:rPr lang="ru-RU" sz="2800" dirty="0" err="1"/>
              <a:t>профориентационную</a:t>
            </a:r>
            <a:r>
              <a:rPr lang="ru-RU" sz="2800" dirty="0"/>
              <a:t> направленность учебных программ, пособий и учебно-воспитательного процесса в целом, участие в этой работе педагогических коллективов, родительской общественности, специалистов соответствующих организаций и учреждений</a:t>
            </a:r>
            <a:r>
              <a:rPr lang="ru-RU" sz="2800" dirty="0" smtClean="0"/>
              <a:t>;</a:t>
            </a:r>
          </a:p>
          <a:p>
            <a:pPr marL="45720" indent="0">
              <a:buNone/>
            </a:pPr>
            <a:endParaRPr lang="ru-RU" sz="2800" dirty="0"/>
          </a:p>
          <a:p>
            <a:r>
              <a:rPr lang="ru-RU" sz="2800" dirty="0" smtClean="0"/>
              <a:t>проводят </a:t>
            </a:r>
            <a:r>
              <a:rPr lang="ru-RU" sz="2800" dirty="0"/>
              <a:t>системную, квалифицированную и комплексную </a:t>
            </a:r>
            <a:r>
              <a:rPr lang="ru-RU" sz="2800" dirty="0" err="1"/>
              <a:t>профориентационную</a:t>
            </a:r>
            <a:r>
              <a:rPr lang="ru-RU" sz="2800" dirty="0"/>
              <a:t> работу;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86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352928" cy="5433784"/>
          </a:xfrm>
        </p:spPr>
        <p:txBody>
          <a:bodyPr>
            <a:normAutofit/>
          </a:bodyPr>
          <a:lstStyle/>
          <a:p>
            <a:r>
              <a:rPr lang="ru-RU" sz="2800" dirty="0"/>
              <a:t>формируют у учащихся общеобразовательных учреждений сознательный подход к выбору профессии в соответствии с интересами, состоянием здоровья и особенностями каждого учащегося с учетом потребности региона в кадрах</a:t>
            </a:r>
            <a:r>
              <a:rPr lang="ru-RU" sz="2800" dirty="0" smtClean="0"/>
              <a:t>;</a:t>
            </a:r>
          </a:p>
          <a:p>
            <a:pPr marL="45720" indent="0">
              <a:buNone/>
            </a:pPr>
            <a:endParaRPr lang="ru-RU" sz="2800" dirty="0"/>
          </a:p>
          <a:p>
            <a:r>
              <a:rPr lang="ru-RU" sz="2800" dirty="0" smtClean="0"/>
              <a:t>привлекают </a:t>
            </a:r>
            <a:r>
              <a:rPr lang="ru-RU" sz="2800" dirty="0"/>
              <a:t>учащихся во </a:t>
            </a:r>
            <a:r>
              <a:rPr lang="ru-RU" sz="2800" dirty="0" err="1"/>
              <a:t>внеучебное</a:t>
            </a:r>
            <a:r>
              <a:rPr lang="ru-RU" sz="2800" dirty="0"/>
              <a:t> время к техническому и художественному творчеству, повышают его роль в выборе профессии;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871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327</TotalTime>
  <Words>5152</Words>
  <Application>Microsoft Office PowerPoint</Application>
  <PresentationFormat>Экран (4:3)</PresentationFormat>
  <Paragraphs>348</Paragraphs>
  <Slides>129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129</vt:i4>
      </vt:variant>
    </vt:vector>
  </HeadingPairs>
  <TitlesOfParts>
    <vt:vector size="130" baseType="lpstr">
      <vt:lpstr>Воздушный поток</vt:lpstr>
      <vt:lpstr>Нормативно-правовая база профориентации</vt:lpstr>
      <vt:lpstr>Из доклада комиссии экспертов ЮНЕСКО (1975 год) </vt:lpstr>
      <vt:lpstr>Педагогический словарь</vt:lpstr>
      <vt:lpstr>Социологический словарь</vt:lpstr>
      <vt:lpstr>Из Положения о профориентации и психологической поддержке населения в Российской Федерации (1996 год)</vt:lpstr>
      <vt:lpstr>Федеральный государственный образовательный стандарт основного общего образования 2010 года </vt:lpstr>
      <vt:lpstr>Слайд 7</vt:lpstr>
      <vt:lpstr>Слайд 8</vt:lpstr>
      <vt:lpstr>Слайд 9</vt:lpstr>
      <vt:lpstr>Слайд 10</vt:lpstr>
      <vt:lpstr>Слайд 11</vt:lpstr>
      <vt:lpstr>1. Международное законодательство </vt:lpstr>
      <vt:lpstr>Принята резолюцией 1386 (XIV) Генеральной Ассамблеи ООН от 20 ноября 1959 г.  </vt:lpstr>
      <vt:lpstr>Слайд 14</vt:lpstr>
      <vt:lpstr>Слайд 15</vt:lpstr>
      <vt:lpstr>Слайд 16</vt:lpstr>
      <vt:lpstr>Слайд 17</vt:lpstr>
      <vt:lpstr>Принята Генеральной Ассамблеей ООН 20 ноября 1989 г.  Ратифицирована третьей сессией Верховного Совета СССР 13 июня 1990 г. </vt:lpstr>
      <vt:lpstr>Слайд 19</vt:lpstr>
      <vt:lpstr>Слайд 20</vt:lpstr>
      <vt:lpstr>Слайд 21</vt:lpstr>
      <vt:lpstr>Принята 18 октября 1961 г. в Турине и пересмотрена 3 мая 1996 г. в Страсбурге. Подписана РФ 14 сентября 2000 г., ратифицирована в октябре 2009 г. </vt:lpstr>
      <vt:lpstr>Слайд 23</vt:lpstr>
      <vt:lpstr>Слайд 24</vt:lpstr>
      <vt:lpstr>Слайд 25</vt:lpstr>
      <vt:lpstr>Слайд 26</vt:lpstr>
      <vt:lpstr>Слайд 27</vt:lpstr>
      <vt:lpstr>Принята в г. Женеве 23 июня 1975 г. на 60-ой сессии Генеральной конференции МОТ. Ратифицирована в СССР в 1979 г</vt:lpstr>
      <vt:lpstr>Слайд 29</vt:lpstr>
      <vt:lpstr>Слайд 30</vt:lpstr>
      <vt:lpstr>Слайд 31</vt:lpstr>
      <vt:lpstr>Слайд 32</vt:lpstr>
      <vt:lpstr>Слайд 33</vt:lpstr>
      <vt:lpstr>Слайд 34</vt:lpstr>
      <vt:lpstr>Принята в г. Женеве 23.06.1975  на 60-ой сессии Генеральной конференции МОТ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Принята всенародным голосованием 12 декабря 1993 г. </vt:lpstr>
      <vt:lpstr>Слайд 47</vt:lpstr>
      <vt:lpstr>Слайд 48</vt:lpstr>
      <vt:lpstr>Принят Государственной Думой 3 июля 1998 г. Одобрен Советом Федерации 9 июля 1998 г. </vt:lpstr>
      <vt:lpstr>Слайд 50</vt:lpstr>
      <vt:lpstr>Принят Государственной Думой 21 декабря 2012 г. Одобрен Советом Федерации  26 декабря 2012 г. </vt:lpstr>
      <vt:lpstr>Слайд 52</vt:lpstr>
      <vt:lpstr>Слайд 53</vt:lpstr>
      <vt:lpstr>Слайд 54</vt:lpstr>
      <vt:lpstr>Слайд 55</vt:lpstr>
      <vt:lpstr>Слайд 56</vt:lpstr>
      <vt:lpstr>Принят Государственной Думой 21 июня 2013 г. Одобрен Советом Федерации  26 июня 2013 г. </vt:lpstr>
      <vt:lpstr>Слайд 58</vt:lpstr>
      <vt:lpstr>Слайд 59</vt:lpstr>
      <vt:lpstr>Слайд 60</vt:lpstr>
      <vt:lpstr>Принят Государственной Думой 21 декабря 2001 г. Одобрен Советом Федерации  26 декабря 2001 г. </vt:lpstr>
      <vt:lpstr>Слайд 62</vt:lpstr>
      <vt:lpstr>Слайд 63</vt:lpstr>
      <vt:lpstr>Утверждена Президентом Российской Федерации  04 февраля 2010 г. Пр-271 </vt:lpstr>
      <vt:lpstr>Слайд 65</vt:lpstr>
      <vt:lpstr>Слайд 66</vt:lpstr>
      <vt:lpstr>Слайд 67</vt:lpstr>
      <vt:lpstr>Утверждены Президентом РФ  по итогам совещания по вопросам государственной политики в сфере занятости населения, состоявшегося 1 марта 2011 года. </vt:lpstr>
      <vt:lpstr>Слайд 69</vt:lpstr>
      <vt:lpstr>Слайд 70</vt:lpstr>
      <vt:lpstr>Слайд 71</vt:lpstr>
      <vt:lpstr>Слайд 72</vt:lpstr>
      <vt:lpstr>Слайд 73</vt:lpstr>
      <vt:lpstr>Слайд 74</vt:lpstr>
      <vt:lpstr>По­становление Правительства РФ от 4 октября 2000 г. № 751 </vt:lpstr>
      <vt:lpstr>Слайд 76</vt:lpstr>
      <vt:lpstr>Утверждена распоряжением Правительства РФ от 17 ноября 2008 г. № 1662-р</vt:lpstr>
      <vt:lpstr>Слайд 78</vt:lpstr>
      <vt:lpstr>Утверждена распоряжением Правительства РФ от 15 мая 2013 г. № 792-р</vt:lpstr>
      <vt:lpstr>Слайд 80</vt:lpstr>
      <vt:lpstr>Слайд 81</vt:lpstr>
      <vt:lpstr>Слайд 82</vt:lpstr>
      <vt:lpstr>Письмо Федеральной службы занятости России от 26 июля 1994г. № П-3-11-906 </vt:lpstr>
      <vt:lpstr>Слайд 84</vt:lpstr>
      <vt:lpstr>Приложение к постановление Минтруда РФ от 27 сентября 1996 г. № 1 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Слайд 93</vt:lpstr>
      <vt:lpstr>Слайд 94</vt:lpstr>
      <vt:lpstr>Слайд 95</vt:lpstr>
      <vt:lpstr>Слайд 96</vt:lpstr>
      <vt:lpstr>Слайд 97</vt:lpstr>
      <vt:lpstr>Слайд 98</vt:lpstr>
      <vt:lpstr>Слайд 99</vt:lpstr>
      <vt:lpstr>Слайд 100</vt:lpstr>
      <vt:lpstr>Слайд 101</vt:lpstr>
      <vt:lpstr>Слайд 102</vt:lpstr>
      <vt:lpstr>Приложение к Приказу Минобразования России  от 22 октября 1999 г. № 636 </vt:lpstr>
      <vt:lpstr>Слайд 104</vt:lpstr>
      <vt:lpstr>Слайд 105</vt:lpstr>
      <vt:lpstr>Приложение к приказу Министерства образования и науки Российской Федерации от 17 декабря 2010 г. № 1897 </vt:lpstr>
      <vt:lpstr>Слайд 107</vt:lpstr>
      <vt:lpstr>Слайд 108</vt:lpstr>
      <vt:lpstr>Слайд 109</vt:lpstr>
      <vt:lpstr>Слайд 110</vt:lpstr>
      <vt:lpstr>Слайд 111</vt:lpstr>
      <vt:lpstr>Слайд 112</vt:lpstr>
      <vt:lpstr>Слайд 113</vt:lpstr>
      <vt:lpstr>Слайд 114</vt:lpstr>
      <vt:lpstr>Слайд 115</vt:lpstr>
      <vt:lpstr>Приложение к Приказу Минобразования России  от 18 июля 2002 г. № 2783 </vt:lpstr>
      <vt:lpstr>Слайд 117</vt:lpstr>
      <vt:lpstr>Слайд 118</vt:lpstr>
      <vt:lpstr>Слайд 119</vt:lpstr>
      <vt:lpstr>Слайд 120</vt:lpstr>
      <vt:lpstr>Слайд 121</vt:lpstr>
      <vt:lpstr>Проект разработан в соответствии  с Гос.заданием Минобрнауки РФ  ФГАУ ФИРО на 2012 г. и плановый период 2013-2014 гг. </vt:lpstr>
      <vt:lpstr>Слайд 123</vt:lpstr>
      <vt:lpstr>Слайд 124</vt:lpstr>
      <vt:lpstr>Слайд 125</vt:lpstr>
      <vt:lpstr>Слайд 126</vt:lpstr>
      <vt:lpstr>издаются на основе и во исполнение законодательства об образовании, Устава образовательной организации</vt:lpstr>
      <vt:lpstr>Слайд 128</vt:lpstr>
      <vt:lpstr>Слайд 129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adm</cp:lastModifiedBy>
  <cp:revision>35</cp:revision>
  <dcterms:created xsi:type="dcterms:W3CDTF">2014-05-31T20:54:56Z</dcterms:created>
  <dcterms:modified xsi:type="dcterms:W3CDTF">2017-10-20T19:42:25Z</dcterms:modified>
</cp:coreProperties>
</file>