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9"/>
  </p:notesMasterIdLst>
  <p:handoutMasterIdLst>
    <p:handoutMasterId r:id="rId20"/>
  </p:handoutMasterIdLst>
  <p:sldIdLst>
    <p:sldId id="314" r:id="rId2"/>
    <p:sldId id="321" r:id="rId3"/>
    <p:sldId id="315" r:id="rId4"/>
    <p:sldId id="316" r:id="rId5"/>
    <p:sldId id="354" r:id="rId6"/>
    <p:sldId id="356" r:id="rId7"/>
    <p:sldId id="357" r:id="rId8"/>
    <p:sldId id="358" r:id="rId9"/>
    <p:sldId id="359" r:id="rId10"/>
    <p:sldId id="360" r:id="rId11"/>
    <p:sldId id="361" r:id="rId12"/>
    <p:sldId id="362" r:id="rId13"/>
    <p:sldId id="345" r:id="rId14"/>
    <p:sldId id="346" r:id="rId15"/>
    <p:sldId id="348" r:id="rId16"/>
    <p:sldId id="351" r:id="rId17"/>
    <p:sldId id="330" r:id="rId18"/>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3333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94" y="-8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29" d="100"/>
          <a:sy n="29" d="100"/>
        </p:scale>
        <p:origin x="-1786" y="-7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BB06A3A-0B04-4EBA-9C6C-F4E427A771B9}" type="datetimeFigureOut">
              <a:rPr lang="ru-RU"/>
              <a:pPr>
                <a:defRPr/>
              </a:pPr>
              <a:t>27.08.2014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DE03B73-5335-41B3-A8B0-ED03C4712DC3}"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ru-RU"/>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76DA8EF-0EF1-46C0-865E-C142D8C20709}" type="datetimeFigureOut">
              <a:rPr lang="ru-RU"/>
              <a:pPr>
                <a:defRPr/>
              </a:pPr>
              <a:t>27.08.2014</a:t>
            </a:fld>
            <a:endParaRPr lang="ru-RU"/>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ru-RU"/>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121C05D-0D9F-4D79-9323-D2AE1A667EF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a:ln/>
        </p:spPr>
      </p:sp>
      <p:sp>
        <p:nvSpPr>
          <p:cNvPr id="23555" name="Заметки 2"/>
          <p:cNvSpPr>
            <a:spLocks noGrp="1"/>
          </p:cNvSpPr>
          <p:nvPr>
            <p:ph type="body" idx="1"/>
          </p:nvPr>
        </p:nvSpPr>
        <p:spPr>
          <a:noFill/>
          <a:ln/>
        </p:spPr>
        <p:txBody>
          <a:bodyPr/>
          <a:lstStyle/>
          <a:p>
            <a:pPr eaLnBrk="1" hangingPunct="1"/>
            <a:endParaRPr lang="ru-RU" smtClean="0"/>
          </a:p>
        </p:txBody>
      </p:sp>
      <p:sp>
        <p:nvSpPr>
          <p:cNvPr id="23556" name="Номер слайда 3"/>
          <p:cNvSpPr>
            <a:spLocks noGrp="1"/>
          </p:cNvSpPr>
          <p:nvPr>
            <p:ph type="sldNum" sz="quarter" idx="5"/>
          </p:nvPr>
        </p:nvSpPr>
        <p:spPr>
          <a:noFill/>
        </p:spPr>
        <p:txBody>
          <a:bodyPr/>
          <a:lstStyle/>
          <a:p>
            <a:fld id="{EE9925E4-6ACF-46B0-86AA-BAF62F35AF66}"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151E07E0-50D0-4559-8224-590DBF9B10A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6A958E6-0488-4E46-8E60-FF0AC1BEC95C}" type="slidenum">
              <a:rPr lang="ru-RU"/>
              <a:pPr>
                <a:defRPr/>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F4A46FF-C882-4112-85D6-E9679B38E5AE}" type="slidenum">
              <a:rPr lang="ru-RU"/>
              <a:pPr>
                <a:defRPr/>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C7419169-443A-4B05-93A6-59D67F41FC37}" type="slidenum">
              <a:rPr lang="ru-RU"/>
              <a:pPr>
                <a:defRPr/>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1B02BC-6288-4DDA-BB66-782FA152F39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0D04C42-FE70-470E-87A8-D1E023E09F23}" type="slidenum">
              <a:rPr lang="ru-RU"/>
              <a:pPr>
                <a:defRPr/>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F071953F-B139-4D9B-B60E-AC99FDEA4B8A}" type="slidenum">
              <a:rPr lang="ru-RU"/>
              <a:pPr>
                <a:defRPr/>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B73FB8D1-AFA8-4A50-8A28-7B05A7B0E333}" type="slidenum">
              <a:rPr lang="ru-RU"/>
              <a:pPr>
                <a:defRPr/>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35D2982A-98E4-445A-BA04-925A96895533}" type="slidenum">
              <a:rPr lang="ru-RU"/>
              <a:pPr>
                <a:defRPr/>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E51E917-74DE-4FB9-AEA3-8E0C0E8878AF}" type="slidenum">
              <a:rPr lang="ru-RU"/>
              <a:pPr>
                <a:defRPr/>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66676632-2D08-4F88-8841-D0C55BF978D7}" type="slidenum">
              <a:rPr lang="ru-RU"/>
              <a:pPr>
                <a:defRPr/>
              </a:pPr>
              <a:t>‹#›</a:t>
            </a:fld>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60BF79E-CD75-4D31-B3DA-912988A33FD5}"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2" r:id="rId1"/>
    <p:sldLayoutId id="2147483814" r:id="rId2"/>
    <p:sldLayoutId id="2147483823" r:id="rId3"/>
    <p:sldLayoutId id="2147483815" r:id="rId4"/>
    <p:sldLayoutId id="2147483816" r:id="rId5"/>
    <p:sldLayoutId id="2147483817" r:id="rId6"/>
    <p:sldLayoutId id="2147483818" r:id="rId7"/>
    <p:sldLayoutId id="2147483819" r:id="rId8"/>
    <p:sldLayoutId id="2147483824" r:id="rId9"/>
    <p:sldLayoutId id="2147483820" r:id="rId10"/>
    <p:sldLayoutId id="2147483821" r:id="rId11"/>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Владелец\Desktop\Картинки\Neznayka.jpg"/>
          <p:cNvPicPr>
            <a:picLocks noChangeAspect="1" noChangeArrowheads="1"/>
          </p:cNvPicPr>
          <p:nvPr/>
        </p:nvPicPr>
        <p:blipFill>
          <a:blip r:embed="rId3" cstate="print"/>
          <a:srcRect/>
          <a:stretch>
            <a:fillRect/>
          </a:stretch>
        </p:blipFill>
        <p:spPr bwMode="auto">
          <a:xfrm>
            <a:off x="838200" y="3124200"/>
            <a:ext cx="2667000" cy="3435350"/>
          </a:xfrm>
          <a:prstGeom prst="rect">
            <a:avLst/>
          </a:prstGeom>
          <a:solidFill>
            <a:schemeClr val="accent4">
              <a:lumMod val="25000"/>
              <a:lumOff val="75000"/>
            </a:schemeClr>
          </a:solidFill>
        </p:spPr>
      </p:pic>
      <p:sp>
        <p:nvSpPr>
          <p:cNvPr id="3075" name="AutoShape 4"/>
          <p:cNvSpPr>
            <a:spLocks noGrp="1" noChangeArrowheads="1"/>
          </p:cNvSpPr>
          <p:nvPr>
            <p:ph type="ctrTitle"/>
          </p:nvPr>
        </p:nvSpPr>
        <p:spPr>
          <a:xfrm rot="10800000" flipV="1">
            <a:off x="533400" y="1143000"/>
            <a:ext cx="7851648" cy="228600"/>
          </a:xfrm>
        </p:spPr>
        <p:txBody>
          <a:bodyPr>
            <a:normAutofit fontScale="90000"/>
          </a:bodyPr>
          <a:lstStyle/>
          <a:p>
            <a:pPr eaLnBrk="1" fontAlgn="auto" hangingPunct="1">
              <a:spcAft>
                <a:spcPts val="0"/>
              </a:spcAft>
              <a:defRPr/>
            </a:pPr>
            <a:r>
              <a:rPr lang="ru-RU" sz="3200" dirty="0" smtClean="0">
                <a:solidFill>
                  <a:schemeClr val="bg1"/>
                </a:solidFill>
              </a:rPr>
              <a:t>Педагогические приёмы формирования самоконтроля в начальной школе</a:t>
            </a:r>
          </a:p>
        </p:txBody>
      </p:sp>
      <p:sp>
        <p:nvSpPr>
          <p:cNvPr id="5124" name="Rectangle 5"/>
          <p:cNvSpPr>
            <a:spLocks noGrp="1" noChangeArrowheads="1"/>
          </p:cNvSpPr>
          <p:nvPr>
            <p:ph type="subTitle" idx="1"/>
          </p:nvPr>
        </p:nvSpPr>
        <p:spPr>
          <a:xfrm>
            <a:off x="4673600" y="2927350"/>
            <a:ext cx="4013200" cy="1797050"/>
          </a:xfrm>
        </p:spPr>
        <p:txBody>
          <a:bodyPr/>
          <a:lstStyle/>
          <a:p>
            <a:pPr marR="0" eaLnBrk="1" hangingPunct="1"/>
            <a:r>
              <a:rPr lang="ru-RU" smtClean="0">
                <a:solidFill>
                  <a:schemeClr val="bg1"/>
                </a:solidFill>
              </a:rPr>
              <a:t>Новиковой Е.Л. , учитель начальных классов МОУ СОШ № 6</a:t>
            </a:r>
            <a:endParaRPr lang="ru-RU" sz="2000" smtClean="0">
              <a:solidFill>
                <a:schemeClr val="bg1"/>
              </a:solidFill>
            </a:endParaRPr>
          </a:p>
          <a:p>
            <a:pPr marR="0" eaLnBrk="1" hangingPunct="1"/>
            <a:endParaRPr lang="ru-RU" sz="2000" smtClean="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704850"/>
            <a:ext cx="8229600" cy="1143000"/>
          </a:xfrm>
        </p:spPr>
        <p:txBody>
          <a:bodyPr/>
          <a:lstStyle/>
          <a:p>
            <a:pPr eaLnBrk="1" hangingPunct="1"/>
            <a:r>
              <a:rPr lang="ru-RU" sz="3200" smtClean="0">
                <a:solidFill>
                  <a:srgbClr val="002A56"/>
                </a:solidFill>
              </a:rPr>
              <a:t>Упражнения для развития навыков самоконтроля у детей</a:t>
            </a:r>
            <a:endParaRPr lang="ru-RU" smtClean="0"/>
          </a:p>
        </p:txBody>
      </p:sp>
      <p:sp>
        <p:nvSpPr>
          <p:cNvPr id="3" name="Объект 2"/>
          <p:cNvSpPr>
            <a:spLocks noGrp="1"/>
          </p:cNvSpPr>
          <p:nvPr>
            <p:ph sz="half" idx="1"/>
          </p:nvPr>
        </p:nvSpPr>
        <p:spPr>
          <a:xfrm>
            <a:off x="457200" y="1920875"/>
            <a:ext cx="4038600" cy="4433888"/>
          </a:xfrm>
        </p:spPr>
        <p:txBody>
          <a:bodyPr>
            <a:normAutofit/>
          </a:bodyPr>
          <a:lstStyle/>
          <a:p>
            <a:pPr marL="274320" indent="540385" eaLnBrk="1" fontAlgn="auto" hangingPunct="1">
              <a:lnSpc>
                <a:spcPct val="115000"/>
              </a:lnSpc>
              <a:spcAft>
                <a:spcPts val="0"/>
              </a:spcAft>
              <a:buClr>
                <a:schemeClr val="accent3"/>
              </a:buClr>
              <a:buFont typeface="Wingdings 2"/>
              <a:buChar char=""/>
              <a:defRPr/>
            </a:pPr>
            <a:r>
              <a:rPr lang="ru-RU" dirty="0">
                <a:solidFill>
                  <a:schemeClr val="tx2"/>
                </a:solidFill>
                <a:ea typeface="Calibri"/>
                <a:cs typeface="Times New Roman"/>
              </a:rPr>
              <a:t>Игра «Помоги пчёлке собрать урожай»</a:t>
            </a:r>
          </a:p>
          <a:p>
            <a:pPr marL="0" indent="0" eaLnBrk="1" fontAlgn="auto" hangingPunct="1">
              <a:spcAft>
                <a:spcPts val="0"/>
              </a:spcAft>
              <a:buClr>
                <a:schemeClr val="accent3"/>
              </a:buClr>
              <a:buFont typeface="Wingdings" pitchFamily="2" charset="2"/>
              <a:buNone/>
              <a:defRPr/>
            </a:pPr>
            <a:endParaRPr lang="ru-RU" dirty="0"/>
          </a:p>
        </p:txBody>
      </p:sp>
      <p:pic>
        <p:nvPicPr>
          <p:cNvPr id="14340" name="Объект 4" descr="самоконтроль, саморегуляция"/>
          <p:cNvPicPr>
            <a:picLocks noGrp="1"/>
          </p:cNvPicPr>
          <p:nvPr>
            <p:ph sz="half" idx="2"/>
          </p:nvPr>
        </p:nvPicPr>
        <p:blipFill>
          <a:blip r:embed="rId2" cstate="print"/>
          <a:srcRect/>
          <a:stretch>
            <a:fillRect/>
          </a:stretch>
        </p:blipFill>
        <p:spPr>
          <a:xfrm>
            <a:off x="5326063" y="2892425"/>
            <a:ext cx="2682875" cy="2490788"/>
          </a:xfrm>
        </p:spPr>
      </p:pic>
      <p:pic>
        <p:nvPicPr>
          <p:cNvPr id="14341" name="Picture 2" descr="C:\Users\Владелец\Desktop\Картинки\5730.jpg"/>
          <p:cNvPicPr>
            <a:picLocks noChangeAspect="1" noChangeArrowheads="1"/>
          </p:cNvPicPr>
          <p:nvPr/>
        </p:nvPicPr>
        <p:blipFill>
          <a:blip r:embed="rId3" cstate="print"/>
          <a:srcRect/>
          <a:stretch>
            <a:fillRect/>
          </a:stretch>
        </p:blipFill>
        <p:spPr bwMode="auto">
          <a:xfrm>
            <a:off x="1371600" y="3886200"/>
            <a:ext cx="2514600" cy="25908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Владелец\Desktop\Картинки\5730.jpg"/>
          <p:cNvPicPr>
            <a:picLocks noChangeAspect="1" noChangeArrowheads="1"/>
          </p:cNvPicPr>
          <p:nvPr/>
        </p:nvPicPr>
        <p:blipFill>
          <a:blip r:embed="rId2" cstate="print"/>
          <a:srcRect/>
          <a:stretch>
            <a:fillRect/>
          </a:stretch>
        </p:blipFill>
        <p:spPr bwMode="auto">
          <a:xfrm>
            <a:off x="1371600" y="3886200"/>
            <a:ext cx="2514600" cy="2590800"/>
          </a:xfrm>
          <a:prstGeom prst="rect">
            <a:avLst/>
          </a:prstGeom>
          <a:noFill/>
          <a:ln w="9525">
            <a:noFill/>
            <a:miter lim="800000"/>
            <a:headEnd/>
            <a:tailEnd/>
          </a:ln>
        </p:spPr>
      </p:pic>
      <p:sp>
        <p:nvSpPr>
          <p:cNvPr id="15363" name="Заголовок 1"/>
          <p:cNvSpPr>
            <a:spLocks noGrp="1"/>
          </p:cNvSpPr>
          <p:nvPr>
            <p:ph type="title"/>
          </p:nvPr>
        </p:nvSpPr>
        <p:spPr>
          <a:xfrm>
            <a:off x="457200" y="704850"/>
            <a:ext cx="8229600" cy="1143000"/>
          </a:xfrm>
        </p:spPr>
        <p:txBody>
          <a:bodyPr/>
          <a:lstStyle/>
          <a:p>
            <a:pPr eaLnBrk="1" hangingPunct="1"/>
            <a:r>
              <a:rPr lang="ru-RU" sz="3200" smtClean="0">
                <a:solidFill>
                  <a:srgbClr val="002A56"/>
                </a:solidFill>
              </a:rPr>
              <a:t>Упражнения для развития навыков самоконтроля у детей</a:t>
            </a:r>
            <a:endParaRPr lang="ru-RU" smtClean="0"/>
          </a:p>
        </p:txBody>
      </p:sp>
      <p:sp>
        <p:nvSpPr>
          <p:cNvPr id="3" name="Объект 2"/>
          <p:cNvSpPr>
            <a:spLocks noGrp="1"/>
          </p:cNvSpPr>
          <p:nvPr>
            <p:ph sz="half" idx="1"/>
          </p:nvPr>
        </p:nvSpPr>
        <p:spPr>
          <a:xfrm>
            <a:off x="457200" y="1920875"/>
            <a:ext cx="4038600" cy="4433888"/>
          </a:xfrm>
        </p:spPr>
        <p:txBody>
          <a:bodyPr>
            <a:normAutofit/>
          </a:bodyPr>
          <a:lstStyle/>
          <a:p>
            <a:pPr marL="274320" indent="-274320" eaLnBrk="1" fontAlgn="auto" hangingPunct="1">
              <a:spcAft>
                <a:spcPts val="0"/>
              </a:spcAft>
              <a:buClr>
                <a:schemeClr val="accent3"/>
              </a:buClr>
              <a:buFont typeface="Wingdings 2"/>
              <a:buChar char=""/>
              <a:defRPr/>
            </a:pPr>
            <a:r>
              <a:rPr lang="ru-RU" dirty="0">
                <a:solidFill>
                  <a:schemeClr val="tx2"/>
                </a:solidFill>
              </a:rPr>
              <a:t>Игра «Превращения"</a:t>
            </a:r>
          </a:p>
          <a:p>
            <a:pPr marL="0" indent="0" eaLnBrk="1" fontAlgn="auto" hangingPunct="1">
              <a:spcAft>
                <a:spcPts val="0"/>
              </a:spcAft>
              <a:buClr>
                <a:schemeClr val="accent3"/>
              </a:buClr>
              <a:buFont typeface="Wingdings" pitchFamily="2" charset="2"/>
              <a:buNone/>
              <a:defRPr/>
            </a:pPr>
            <a:endParaRPr lang="ru-RU" b="1" dirty="0"/>
          </a:p>
        </p:txBody>
      </p:sp>
      <p:pic>
        <p:nvPicPr>
          <p:cNvPr id="15365" name="Picture 2"/>
          <p:cNvPicPr>
            <a:picLocks noGrp="1" noChangeAspect="1" noChangeArrowheads="1"/>
          </p:cNvPicPr>
          <p:nvPr>
            <p:ph sz="half" idx="2"/>
          </p:nvPr>
        </p:nvPicPr>
        <p:blipFill>
          <a:blip r:embed="rId3" cstate="print"/>
          <a:srcRect/>
          <a:stretch>
            <a:fillRect/>
          </a:stretch>
        </p:blipFill>
        <p:spPr>
          <a:xfrm>
            <a:off x="4670425" y="2366963"/>
            <a:ext cx="3994150" cy="3541712"/>
          </a:xfrm>
          <a:noFill/>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mtClean="0"/>
          </a:p>
        </p:txBody>
      </p:sp>
      <p:sp>
        <p:nvSpPr>
          <p:cNvPr id="3" name="Объект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ru-RU" sz="2000" dirty="0">
                <a:solidFill>
                  <a:schemeClr val="tx2"/>
                </a:solidFill>
              </a:rPr>
              <a:t>«Орфографическое проговаривание</a:t>
            </a:r>
            <a:r>
              <a:rPr lang="ru-RU" sz="2000" dirty="0" smtClean="0">
                <a:solidFill>
                  <a:schemeClr val="tx2"/>
                </a:solidFill>
              </a:rPr>
              <a:t>»</a:t>
            </a:r>
            <a:endParaRPr lang="ru-RU" sz="2000" dirty="0">
              <a:solidFill>
                <a:schemeClr val="tx2"/>
              </a:solidFill>
            </a:endParaRPr>
          </a:p>
          <a:p>
            <a:pPr marL="274320" indent="-274320" eaLnBrk="1" fontAlgn="auto" hangingPunct="1">
              <a:spcAft>
                <a:spcPts val="0"/>
              </a:spcAft>
              <a:buClr>
                <a:schemeClr val="accent3"/>
              </a:buClr>
              <a:buFont typeface="Wingdings 2"/>
              <a:buChar char=""/>
              <a:defRPr/>
            </a:pPr>
            <a:r>
              <a:rPr lang="ru-RU" sz="2000" dirty="0">
                <a:solidFill>
                  <a:schemeClr val="tx2"/>
                </a:solidFill>
              </a:rPr>
              <a:t>«Специально организованное списывание с самопроверкой</a:t>
            </a:r>
            <a:r>
              <a:rPr lang="ru-RU" sz="2000" dirty="0" smtClean="0">
                <a:solidFill>
                  <a:schemeClr val="tx2"/>
                </a:solidFill>
              </a:rPr>
              <a:t>»</a:t>
            </a:r>
          </a:p>
          <a:p>
            <a:pPr marL="274320" indent="-274320" eaLnBrk="1" fontAlgn="auto" hangingPunct="1">
              <a:spcAft>
                <a:spcPts val="0"/>
              </a:spcAft>
              <a:buClr>
                <a:schemeClr val="accent3"/>
              </a:buClr>
              <a:buFont typeface="Wingdings 2"/>
              <a:buChar char=""/>
              <a:defRPr/>
            </a:pPr>
            <a:r>
              <a:rPr lang="ru-RU" sz="2000" dirty="0">
                <a:solidFill>
                  <a:schemeClr val="tx2"/>
                </a:solidFill>
              </a:rPr>
              <a:t>Приём «Буратино» </a:t>
            </a:r>
          </a:p>
          <a:p>
            <a:pPr marL="274320" indent="-274320" eaLnBrk="1" fontAlgn="auto" hangingPunct="1">
              <a:spcAft>
                <a:spcPts val="0"/>
              </a:spcAft>
              <a:buClr>
                <a:schemeClr val="accent3"/>
              </a:buClr>
              <a:buFont typeface="Wingdings 2"/>
              <a:buChar char=""/>
              <a:defRPr/>
            </a:pPr>
            <a:r>
              <a:rPr lang="ru-RU" sz="2000" dirty="0">
                <a:solidFill>
                  <a:schemeClr val="tx2"/>
                </a:solidFill>
              </a:rPr>
              <a:t>«Комментированное письмо с указанием орфограмм</a:t>
            </a:r>
            <a:r>
              <a:rPr lang="ru-RU" sz="2000" dirty="0" smtClean="0">
                <a:solidFill>
                  <a:schemeClr val="tx2"/>
                </a:solidFill>
              </a:rPr>
              <a:t>»</a:t>
            </a:r>
          </a:p>
          <a:p>
            <a:pPr marL="274320" indent="-274320" eaLnBrk="1" fontAlgn="auto" hangingPunct="1">
              <a:spcAft>
                <a:spcPts val="0"/>
              </a:spcAft>
              <a:buClr>
                <a:schemeClr val="accent3"/>
              </a:buClr>
              <a:buFont typeface="Wingdings 2"/>
              <a:buChar char=""/>
              <a:defRPr/>
            </a:pPr>
            <a:r>
              <a:rPr lang="ru-RU" sz="2000" dirty="0">
                <a:solidFill>
                  <a:schemeClr val="tx2"/>
                </a:solidFill>
              </a:rPr>
              <a:t>«Поиск орфограмм в «чистом» тексте»</a:t>
            </a:r>
          </a:p>
          <a:p>
            <a:pPr marL="274320" indent="-274320" eaLnBrk="1" fontAlgn="auto" hangingPunct="1">
              <a:spcAft>
                <a:spcPts val="0"/>
              </a:spcAft>
              <a:buClr>
                <a:schemeClr val="accent3"/>
              </a:buClr>
              <a:buFont typeface="Wingdings 2"/>
              <a:buChar char=""/>
              <a:defRPr/>
            </a:pPr>
            <a:r>
              <a:rPr lang="ru-RU" sz="2000" dirty="0">
                <a:solidFill>
                  <a:schemeClr val="tx2"/>
                </a:solidFill>
              </a:rPr>
              <a:t>Работа с «Орфографическим словариком</a:t>
            </a:r>
            <a:r>
              <a:rPr lang="ru-RU" sz="2000" dirty="0" smtClean="0">
                <a:solidFill>
                  <a:schemeClr val="tx2"/>
                </a:solidFill>
              </a:rPr>
              <a:t>»</a:t>
            </a:r>
          </a:p>
          <a:p>
            <a:pPr marL="274320" indent="-274320" eaLnBrk="1" fontAlgn="auto" hangingPunct="1">
              <a:spcAft>
                <a:spcPts val="0"/>
              </a:spcAft>
              <a:buClr>
                <a:schemeClr val="accent3"/>
              </a:buClr>
              <a:buFont typeface="Wingdings 2"/>
              <a:buChar char=""/>
              <a:defRPr/>
            </a:pPr>
            <a:r>
              <a:rPr lang="ru-RU" sz="2000" dirty="0">
                <a:solidFill>
                  <a:schemeClr val="tx2"/>
                </a:solidFill>
              </a:rPr>
              <a:t>Дидактические игры</a:t>
            </a:r>
          </a:p>
          <a:p>
            <a:pPr marL="274320" indent="-274320" eaLnBrk="1" fontAlgn="auto" hangingPunct="1">
              <a:spcAft>
                <a:spcPts val="0"/>
              </a:spcAft>
              <a:buClr>
                <a:schemeClr val="accent3"/>
              </a:buClr>
              <a:buFont typeface="Wingdings 2"/>
              <a:buChar char=""/>
              <a:defRPr/>
            </a:pPr>
            <a:r>
              <a:rPr lang="ru-RU" sz="2000" dirty="0" smtClean="0">
                <a:solidFill>
                  <a:schemeClr val="tx2"/>
                </a:solidFill>
              </a:rPr>
              <a:t>Диктанты</a:t>
            </a:r>
          </a:p>
          <a:p>
            <a:pPr marL="274320" indent="-274320" eaLnBrk="1" fontAlgn="auto" hangingPunct="1">
              <a:spcAft>
                <a:spcPts val="0"/>
              </a:spcAft>
              <a:buClr>
                <a:schemeClr val="accent3"/>
              </a:buClr>
              <a:buFont typeface="Wingdings 2"/>
              <a:buChar char=""/>
              <a:defRPr/>
            </a:pPr>
            <a:r>
              <a:rPr lang="ru-RU" sz="2000" dirty="0">
                <a:solidFill>
                  <a:schemeClr val="tx2"/>
                </a:solidFill>
              </a:rPr>
              <a:t>Корректурные </a:t>
            </a:r>
            <a:r>
              <a:rPr lang="ru-RU" sz="2000" dirty="0" smtClean="0">
                <a:solidFill>
                  <a:schemeClr val="tx2"/>
                </a:solidFill>
              </a:rPr>
              <a:t>упражнения</a:t>
            </a:r>
          </a:p>
          <a:p>
            <a:pPr marL="274320" indent="-274320" eaLnBrk="1" fontAlgn="auto" hangingPunct="1">
              <a:spcAft>
                <a:spcPts val="0"/>
              </a:spcAft>
              <a:buClr>
                <a:schemeClr val="accent3"/>
              </a:buClr>
              <a:buFont typeface="Wingdings 2"/>
              <a:buChar char=""/>
              <a:defRPr/>
            </a:pPr>
            <a:r>
              <a:rPr lang="ru-RU" sz="2000" dirty="0">
                <a:solidFill>
                  <a:schemeClr val="tx2"/>
                </a:solidFill>
              </a:rPr>
              <a:t>Использование различных видов памяток </a:t>
            </a:r>
          </a:p>
          <a:p>
            <a:pPr marL="0" indent="0" eaLnBrk="1" fontAlgn="auto" hangingPunct="1">
              <a:spcAft>
                <a:spcPts val="0"/>
              </a:spcAft>
              <a:buClr>
                <a:schemeClr val="accent3"/>
              </a:buClr>
              <a:buFont typeface="Wingdings" pitchFamily="2" charset="2"/>
              <a:buNone/>
              <a:defRPr/>
            </a:pPr>
            <a:r>
              <a:rPr lang="ru-RU" sz="2000" dirty="0"/>
              <a:t> </a:t>
            </a:r>
            <a:endParaRPr lang="ru-RU"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762000" y="762000"/>
            <a:ext cx="7924800" cy="1371600"/>
          </a:xfrm>
        </p:spPr>
        <p:txBody>
          <a:bodyPr/>
          <a:lstStyle/>
          <a:p>
            <a:pPr eaLnBrk="1" hangingPunct="1"/>
            <a:r>
              <a:rPr lang="ru-RU" sz="3200" smtClean="0">
                <a:solidFill>
                  <a:srgbClr val="002A56"/>
                </a:solidFill>
              </a:rPr>
              <a:t>Упражнения для развития навыков самоконтроля у детей</a:t>
            </a:r>
            <a:endParaRPr lang="ru-RU" sz="3200" smtClean="0"/>
          </a:p>
        </p:txBody>
      </p:sp>
      <p:sp>
        <p:nvSpPr>
          <p:cNvPr id="17411" name="Rectangle 3"/>
          <p:cNvSpPr>
            <a:spLocks noGrp="1" noChangeArrowheads="1"/>
          </p:cNvSpPr>
          <p:nvPr>
            <p:ph idx="1"/>
          </p:nvPr>
        </p:nvSpPr>
        <p:spPr/>
        <p:txBody>
          <a:bodyPr/>
          <a:lstStyle/>
          <a:p>
            <a:pPr eaLnBrk="1" hangingPunct="1">
              <a:lnSpc>
                <a:spcPct val="90000"/>
              </a:lnSpc>
            </a:pPr>
            <a:r>
              <a:rPr lang="ru-RU" sz="2000" smtClean="0"/>
              <a:t> </a:t>
            </a:r>
            <a:r>
              <a:rPr lang="ru-RU" sz="2400" smtClean="0">
                <a:solidFill>
                  <a:schemeClr val="tx2"/>
                </a:solidFill>
              </a:rPr>
              <a:t>Детям предлагается готовое решение какой-либо математической задачи, но оно является неправильным. Ошибки предлагается обнаружить ученикам.</a:t>
            </a:r>
          </a:p>
          <a:p>
            <a:pPr eaLnBrk="1" hangingPunct="1">
              <a:lnSpc>
                <a:spcPct val="90000"/>
              </a:lnSpc>
            </a:pPr>
            <a:r>
              <a:rPr lang="ru-RU" sz="2400" smtClean="0">
                <a:solidFill>
                  <a:schemeClr val="tx2"/>
                </a:solidFill>
              </a:rPr>
              <a:t> Учитель предъявляет неполное решение задачи, а ученикам предлагается завершить его.</a:t>
            </a:r>
          </a:p>
          <a:p>
            <a:pPr eaLnBrk="1" hangingPunct="1">
              <a:lnSpc>
                <a:spcPct val="90000"/>
              </a:lnSpc>
            </a:pPr>
            <a:r>
              <a:rPr lang="ru-RU" sz="2400" smtClean="0">
                <a:solidFill>
                  <a:schemeClr val="tx2"/>
                </a:solidFill>
              </a:rPr>
              <a:t> Для решения предлагается задача с неполными или избыточными данными, ученики должны обнаружить это.</a:t>
            </a:r>
          </a:p>
          <a:p>
            <a:pPr eaLnBrk="1" hangingPunct="1">
              <a:lnSpc>
                <a:spcPct val="90000"/>
              </a:lnSpc>
            </a:pPr>
            <a:r>
              <a:rPr lang="ru-RU" sz="2400" smtClean="0">
                <a:solidFill>
                  <a:schemeClr val="tx2"/>
                </a:solidFill>
              </a:rPr>
              <a:t> Предлагаемое решение задачи содержит принципиальные пробелы, которые необходимо найти ученикам.</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C:\Users\Владелец\Desktop\Картинки\72804107_1301469451_1b8597b9ee0bt.jpg"/>
          <p:cNvPicPr>
            <a:picLocks noChangeAspect="1" noChangeArrowheads="1"/>
          </p:cNvPicPr>
          <p:nvPr/>
        </p:nvPicPr>
        <p:blipFill>
          <a:blip r:embed="rId2" cstate="print"/>
          <a:srcRect/>
          <a:stretch>
            <a:fillRect/>
          </a:stretch>
        </p:blipFill>
        <p:spPr bwMode="auto">
          <a:xfrm>
            <a:off x="5937250" y="-14288"/>
            <a:ext cx="3124200" cy="2528888"/>
          </a:xfrm>
          <a:prstGeom prst="rect">
            <a:avLst/>
          </a:prstGeom>
          <a:noFill/>
          <a:ln w="9525">
            <a:noFill/>
            <a:miter lim="800000"/>
            <a:headEnd/>
            <a:tailEnd/>
          </a:ln>
        </p:spPr>
      </p:pic>
      <p:sp>
        <p:nvSpPr>
          <p:cNvPr id="18435" name="AutoShape 2"/>
          <p:cNvSpPr>
            <a:spLocks noGrp="1" noChangeArrowheads="1"/>
          </p:cNvSpPr>
          <p:nvPr>
            <p:ph type="title"/>
          </p:nvPr>
        </p:nvSpPr>
        <p:spPr/>
        <p:txBody>
          <a:bodyPr/>
          <a:lstStyle/>
          <a:p>
            <a:pPr eaLnBrk="1" hangingPunct="1"/>
            <a:r>
              <a:rPr lang="ru-RU" sz="3200" smtClean="0"/>
              <a:t>Игра «Лесенка»</a:t>
            </a:r>
            <a:br>
              <a:rPr lang="ru-RU" sz="3200" smtClean="0"/>
            </a:br>
            <a:endParaRPr lang="ru-RU" sz="3200" smtClean="0"/>
          </a:p>
        </p:txBody>
      </p:sp>
      <p:sp>
        <p:nvSpPr>
          <p:cNvPr id="18436" name="Rectangle 3"/>
          <p:cNvSpPr>
            <a:spLocks noGrp="1" noChangeArrowheads="1"/>
          </p:cNvSpPr>
          <p:nvPr>
            <p:ph idx="1"/>
          </p:nvPr>
        </p:nvSpPr>
        <p:spPr/>
        <p:txBody>
          <a:bodyPr/>
          <a:lstStyle/>
          <a:p>
            <a:pPr eaLnBrk="1" hangingPunct="1">
              <a:lnSpc>
                <a:spcPct val="80000"/>
              </a:lnSpc>
            </a:pPr>
            <a:r>
              <a:rPr lang="ru-RU" sz="2000" smtClean="0">
                <a:solidFill>
                  <a:schemeClr val="tx2"/>
                </a:solidFill>
              </a:rPr>
              <a:t>Каждой паре детей дается одна карточка с примерами:</a:t>
            </a:r>
          </a:p>
          <a:p>
            <a:pPr eaLnBrk="1" hangingPunct="1">
              <a:lnSpc>
                <a:spcPct val="80000"/>
              </a:lnSpc>
            </a:pPr>
            <a:r>
              <a:rPr lang="ru-RU" sz="2000" smtClean="0">
                <a:solidFill>
                  <a:schemeClr val="tx2"/>
                </a:solidFill>
              </a:rPr>
              <a:t>Примеры составлены таким образом, что ответ одного является началом другого. Ответ каждого примера учащиеся записывают на соответствующей ступеньке. Каждый ученик может сам себя проконтролировать. Можно составить так, что ответ каждого будет соответствовать номеру ступеньки, на которой он записан:</a:t>
            </a:r>
          </a:p>
          <a:p>
            <a:pPr eaLnBrk="1" hangingPunct="1">
              <a:lnSpc>
                <a:spcPct val="80000"/>
              </a:lnSpc>
            </a:pPr>
            <a:endParaRPr lang="ru-RU" sz="2000" smtClean="0">
              <a:solidFill>
                <a:schemeClr val="tx2"/>
              </a:solidFill>
            </a:endParaRPr>
          </a:p>
          <a:p>
            <a:pPr eaLnBrk="1" hangingPunct="1">
              <a:lnSpc>
                <a:spcPct val="80000"/>
              </a:lnSpc>
            </a:pPr>
            <a:endParaRPr lang="ru-RU" sz="2000" smtClean="0">
              <a:solidFill>
                <a:schemeClr val="tx2"/>
              </a:solidFill>
            </a:endParaRPr>
          </a:p>
          <a:p>
            <a:pPr eaLnBrk="1" hangingPunct="1">
              <a:lnSpc>
                <a:spcPct val="80000"/>
              </a:lnSpc>
            </a:pPr>
            <a:endParaRPr lang="ru-RU" sz="2000" smtClean="0">
              <a:solidFill>
                <a:schemeClr val="tx2"/>
              </a:solidFill>
            </a:endParaRPr>
          </a:p>
          <a:p>
            <a:pPr eaLnBrk="1" hangingPunct="1">
              <a:lnSpc>
                <a:spcPct val="80000"/>
              </a:lnSpc>
            </a:pPr>
            <a:endParaRPr lang="ru-RU" sz="2000" smtClean="0">
              <a:solidFill>
                <a:schemeClr val="tx2"/>
              </a:solidFill>
            </a:endParaRPr>
          </a:p>
          <a:p>
            <a:pPr eaLnBrk="1" hangingPunct="1">
              <a:lnSpc>
                <a:spcPct val="80000"/>
              </a:lnSpc>
            </a:pPr>
            <a:endParaRPr lang="ru-RU" sz="2000" smtClean="0">
              <a:solidFill>
                <a:schemeClr val="tx2"/>
              </a:solidFill>
            </a:endParaRPr>
          </a:p>
          <a:p>
            <a:pPr eaLnBrk="1" hangingPunct="1">
              <a:lnSpc>
                <a:spcPct val="80000"/>
              </a:lnSpc>
            </a:pPr>
            <a:r>
              <a:rPr lang="ru-RU" sz="2000" smtClean="0">
                <a:solidFill>
                  <a:schemeClr val="tx2"/>
                </a:solidFill>
              </a:rPr>
              <a:t>Записывая ответ примера на каждой ступеньке, дети контролируют себя: по порядку ли они идут.</a:t>
            </a:r>
          </a:p>
          <a:p>
            <a:pPr eaLnBrk="1" hangingPunct="1">
              <a:lnSpc>
                <a:spcPct val="80000"/>
              </a:lnSpc>
              <a:buFont typeface="Wingdings" pitchFamily="2" charset="2"/>
              <a:buNone/>
            </a:pPr>
            <a:r>
              <a:rPr lang="ru-RU" sz="1800" smtClean="0"/>
              <a:t> </a:t>
            </a:r>
          </a:p>
        </p:txBody>
      </p:sp>
      <p:pic>
        <p:nvPicPr>
          <p:cNvPr id="18437" name="Picture 4" descr="самоконтроль, саморегуляция"/>
          <p:cNvPicPr>
            <a:picLocks noChangeAspect="1" noChangeArrowheads="1"/>
          </p:cNvPicPr>
          <p:nvPr/>
        </p:nvPicPr>
        <p:blipFill>
          <a:blip r:embed="rId3" cstate="print"/>
          <a:srcRect/>
          <a:stretch>
            <a:fillRect/>
          </a:stretch>
        </p:blipFill>
        <p:spPr bwMode="auto">
          <a:xfrm>
            <a:off x="2513013" y="4267200"/>
            <a:ext cx="3806825" cy="1016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C:\Users\Владелец\Desktop\Картинки\72804107_1301469451_1b8597b9ee0bt.jpg"/>
          <p:cNvPicPr>
            <a:picLocks noChangeAspect="1" noChangeArrowheads="1"/>
          </p:cNvPicPr>
          <p:nvPr/>
        </p:nvPicPr>
        <p:blipFill>
          <a:blip r:embed="rId2" cstate="print"/>
          <a:srcRect/>
          <a:stretch>
            <a:fillRect/>
          </a:stretch>
        </p:blipFill>
        <p:spPr bwMode="auto">
          <a:xfrm>
            <a:off x="5791200" y="-14288"/>
            <a:ext cx="3297238" cy="2924176"/>
          </a:xfrm>
          <a:prstGeom prst="rect">
            <a:avLst/>
          </a:prstGeom>
          <a:noFill/>
          <a:ln w="9525">
            <a:noFill/>
            <a:miter lim="800000"/>
            <a:headEnd/>
            <a:tailEnd/>
          </a:ln>
        </p:spPr>
      </p:pic>
      <p:sp>
        <p:nvSpPr>
          <p:cNvPr id="19459" name="AutoShape 2"/>
          <p:cNvSpPr>
            <a:spLocks noGrp="1" noChangeArrowheads="1"/>
          </p:cNvSpPr>
          <p:nvPr>
            <p:ph type="title"/>
          </p:nvPr>
        </p:nvSpPr>
        <p:spPr/>
        <p:txBody>
          <a:bodyPr/>
          <a:lstStyle/>
          <a:p>
            <a:pPr eaLnBrk="1" hangingPunct="1"/>
            <a:r>
              <a:rPr lang="ru-RU" sz="3200" smtClean="0">
                <a:solidFill>
                  <a:schemeClr val="tx1"/>
                </a:solidFill>
              </a:rPr>
              <a:t>Игра «Число-контролер»</a:t>
            </a:r>
            <a:r>
              <a:rPr lang="ru-RU" sz="3200" i="1" smtClean="0">
                <a:solidFill>
                  <a:schemeClr val="tx1"/>
                </a:solidFill>
              </a:rPr>
              <a:t/>
            </a:r>
            <a:br>
              <a:rPr lang="ru-RU" sz="3200" i="1" smtClean="0">
                <a:solidFill>
                  <a:schemeClr val="tx1"/>
                </a:solidFill>
              </a:rPr>
            </a:br>
            <a:endParaRPr lang="ru-RU" sz="3200" i="1" smtClean="0">
              <a:solidFill>
                <a:schemeClr val="tx1"/>
              </a:solidFill>
            </a:endParaRPr>
          </a:p>
        </p:txBody>
      </p:sp>
      <p:sp>
        <p:nvSpPr>
          <p:cNvPr id="14339" name="Rectangle 3"/>
          <p:cNvSpPr>
            <a:spLocks noGrp="1" noChangeArrowheads="1"/>
          </p:cNvSpPr>
          <p:nvPr>
            <p:ph idx="1"/>
          </p:nvPr>
        </p:nvSpPr>
        <p:spPr/>
        <p:txBody>
          <a:bodyPr>
            <a:normAutofit/>
          </a:bodyPr>
          <a:lstStyle/>
          <a:p>
            <a:pPr marL="274320" indent="-274320" algn="ctr" eaLnBrk="1" fontAlgn="auto" hangingPunct="1">
              <a:spcBef>
                <a:spcPct val="0"/>
              </a:spcBef>
              <a:spcAft>
                <a:spcPts val="0"/>
              </a:spcAft>
              <a:buClrTx/>
              <a:buSzTx/>
              <a:buFontTx/>
              <a:buNone/>
              <a:defRPr/>
            </a:pPr>
            <a:r>
              <a:rPr lang="ru-RU" dirty="0" smtClean="0">
                <a:solidFill>
                  <a:schemeClr val="tx2"/>
                </a:solidFill>
              </a:rPr>
              <a:t>Ученики получают карточки с примерами: </a:t>
            </a:r>
          </a:p>
          <a:p>
            <a:pPr marL="0" indent="0" eaLnBrk="1" fontAlgn="auto" hangingPunct="1">
              <a:spcAft>
                <a:spcPts val="0"/>
              </a:spcAft>
              <a:buClr>
                <a:schemeClr val="accent3"/>
              </a:buClr>
              <a:buFont typeface="Wingdings" pitchFamily="2" charset="2"/>
              <a:buNone/>
              <a:defRPr/>
            </a:pPr>
            <a:endParaRPr lang="ru-RU" dirty="0" smtClean="0">
              <a:solidFill>
                <a:schemeClr val="tx2"/>
              </a:solidFill>
            </a:endParaRPr>
          </a:p>
        </p:txBody>
      </p:sp>
      <p:pic>
        <p:nvPicPr>
          <p:cNvPr id="19461" name="Picture 4" descr="самоконтроль, саморегуляция"/>
          <p:cNvPicPr>
            <a:picLocks noChangeAspect="1" noChangeArrowheads="1"/>
          </p:cNvPicPr>
          <p:nvPr/>
        </p:nvPicPr>
        <p:blipFill>
          <a:blip r:embed="rId3" cstate="print">
            <a:lum contrast="24000"/>
          </a:blip>
          <a:srcRect/>
          <a:stretch>
            <a:fillRect/>
          </a:stretch>
        </p:blipFill>
        <p:spPr bwMode="auto">
          <a:xfrm>
            <a:off x="1981200" y="3657600"/>
            <a:ext cx="5715000" cy="844550"/>
          </a:xfrm>
          <a:prstGeom prst="rect">
            <a:avLst/>
          </a:prstGeom>
          <a:noFill/>
          <a:ln w="9525">
            <a:noFill/>
            <a:miter lim="800000"/>
            <a:headEnd/>
            <a:tailEnd/>
          </a:ln>
        </p:spPr>
      </p:pic>
      <p:sp>
        <p:nvSpPr>
          <p:cNvPr id="19462" name="Rectangle 5"/>
          <p:cNvSpPr>
            <a:spLocks noChangeArrowheads="1"/>
          </p:cNvSpPr>
          <p:nvPr/>
        </p:nvSpPr>
        <p:spPr bwMode="auto">
          <a:xfrm>
            <a:off x="990600" y="4860925"/>
            <a:ext cx="7315200" cy="1016000"/>
          </a:xfrm>
          <a:prstGeom prst="rect">
            <a:avLst/>
          </a:prstGeom>
          <a:noFill/>
          <a:ln w="9525" algn="ctr">
            <a:noFill/>
            <a:miter lim="800000"/>
            <a:headEnd/>
            <a:tailEnd/>
          </a:ln>
        </p:spPr>
        <p:txBody>
          <a:bodyPr anchor="ctr">
            <a:spAutoFit/>
          </a:bodyPr>
          <a:lstStyle/>
          <a:p>
            <a:pPr algn="just" eaLnBrk="0" hangingPunct="0"/>
            <a:r>
              <a:rPr lang="ru-RU" sz="2000">
                <a:solidFill>
                  <a:schemeClr val="tx2"/>
                </a:solidFill>
              </a:rPr>
              <a:t>Решив данные примеры, они могут себя проконтролировать – сумма всех ответов равняется числу </a:t>
            </a:r>
            <a:r>
              <a:rPr lang="ru-RU" sz="2000" b="1">
                <a:solidFill>
                  <a:schemeClr val="tx2"/>
                </a:solidFill>
              </a:rPr>
              <a:t>10</a:t>
            </a:r>
            <a:r>
              <a:rPr lang="ru-RU" sz="2000">
                <a:solidFill>
                  <a:schemeClr val="tx2"/>
                </a:solidFill>
              </a:rPr>
              <a:t>.</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mtClean="0"/>
          </a:p>
        </p:txBody>
      </p:sp>
      <p:sp>
        <p:nvSpPr>
          <p:cNvPr id="20483" name="Rectangle 3"/>
          <p:cNvSpPr>
            <a:spLocks noGrp="1" noChangeArrowheads="1"/>
          </p:cNvSpPr>
          <p:nvPr>
            <p:ph idx="1"/>
          </p:nvPr>
        </p:nvSpPr>
        <p:spPr/>
        <p:txBody>
          <a:bodyPr/>
          <a:lstStyle/>
          <a:p>
            <a:pPr eaLnBrk="1" hangingPunct="1"/>
            <a:r>
              <a:rPr lang="ru-RU" sz="2400" b="1" smtClean="0">
                <a:solidFill>
                  <a:schemeClr val="tx2"/>
                </a:solidFill>
              </a:rPr>
              <a:t>Упражнение «Исправь ошибки».</a:t>
            </a:r>
          </a:p>
          <a:p>
            <a:pPr eaLnBrk="1" hangingPunct="1">
              <a:buFont typeface="Wingdings" pitchFamily="2" charset="2"/>
              <a:buNone/>
            </a:pPr>
            <a:r>
              <a:rPr lang="ru-RU" sz="2400" i="1" smtClean="0">
                <a:solidFill>
                  <a:schemeClr val="tx2"/>
                </a:solidFill>
              </a:rPr>
              <a:t>    </a:t>
            </a:r>
            <a:r>
              <a:rPr lang="ru-RU" sz="2400" smtClean="0">
                <a:solidFill>
                  <a:schemeClr val="tx2"/>
                </a:solidFill>
              </a:rPr>
              <a:t>Учащиеся за 5 минут должны найти все ошибки и подчеркнуть их. Можно попросить, чтобы ошибки дети не только подчеркнули, но и исправили.</a:t>
            </a:r>
          </a:p>
          <a:p>
            <a:pPr eaLnBrk="1" hangingPunct="1"/>
            <a:r>
              <a:rPr lang="ru-RU" sz="2400" b="1" smtClean="0">
                <a:solidFill>
                  <a:schemeClr val="tx2"/>
                </a:solidFill>
              </a:rPr>
              <a:t>«Проверка-сверка».</a:t>
            </a:r>
          </a:p>
          <a:p>
            <a:pPr eaLnBrk="1" hangingPunct="1">
              <a:buFont typeface="Wingdings" pitchFamily="2" charset="2"/>
              <a:buNone/>
            </a:pPr>
            <a:r>
              <a:rPr lang="ru-RU" sz="2400" i="1" smtClean="0">
                <a:solidFill>
                  <a:schemeClr val="tx2"/>
                </a:solidFill>
              </a:rPr>
              <a:t>   </a:t>
            </a:r>
            <a:r>
              <a:rPr lang="ru-RU" sz="2400" smtClean="0">
                <a:solidFill>
                  <a:schemeClr val="tx2"/>
                </a:solidFill>
              </a:rPr>
              <a:t>Во время чистописания после написания букв, цифр дети сверяют по кальке правильность начертания. Затем находят и выделяют зеленой точкой самую удачную букву, цифру.</a:t>
            </a:r>
          </a:p>
          <a:p>
            <a:pPr lvl="1" eaLnBrk="1" hangingPunct="1"/>
            <a:endParaRPr lang="ru-RU" sz="2000" smtClean="0"/>
          </a:p>
          <a:p>
            <a:pPr eaLnBrk="1" hangingPunct="1"/>
            <a:endParaRPr lang="ru-RU" sz="2400" i="1" smtClean="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ru-RU" sz="2800" smtClean="0"/>
              <a:t>Попутного ветра в освоении программы универсальных учебных действий!</a:t>
            </a:r>
          </a:p>
        </p:txBody>
      </p:sp>
      <p:pic>
        <p:nvPicPr>
          <p:cNvPr id="21507" name="Picture 4"/>
          <p:cNvPicPr>
            <a:picLocks noGrp="1" noChangeAspect="1" noChangeArrowheads="1"/>
          </p:cNvPicPr>
          <p:nvPr>
            <p:ph idx="1"/>
          </p:nvPr>
        </p:nvPicPr>
        <p:blipFill>
          <a:blip r:embed="rId2" cstate="print"/>
          <a:srcRect/>
          <a:stretch>
            <a:fillRect/>
          </a:stretch>
        </p:blipFill>
        <p:spPr>
          <a:xfrm>
            <a:off x="3403600" y="3246438"/>
            <a:ext cx="2336800" cy="1766887"/>
          </a:xfr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3" descr="C:\Users\Владелец\Desktop\Картинки\i (40).jpg"/>
          <p:cNvPicPr>
            <a:picLocks noChangeAspect="1" noChangeArrowheads="1"/>
          </p:cNvPicPr>
          <p:nvPr/>
        </p:nvPicPr>
        <p:blipFill>
          <a:blip r:embed="rId2" cstate="print"/>
          <a:srcRect/>
          <a:stretch>
            <a:fillRect/>
          </a:stretch>
        </p:blipFill>
        <p:spPr bwMode="auto">
          <a:xfrm>
            <a:off x="4800600" y="3962400"/>
            <a:ext cx="3810000" cy="2438400"/>
          </a:xfrm>
          <a:prstGeom prst="rect">
            <a:avLst/>
          </a:prstGeom>
          <a:noFill/>
          <a:ln w="9525">
            <a:noFill/>
            <a:miter lim="800000"/>
            <a:headEnd/>
            <a:tailEnd/>
          </a:ln>
        </p:spPr>
      </p:pic>
      <p:sp>
        <p:nvSpPr>
          <p:cNvPr id="2" name="Заголовок 1"/>
          <p:cNvSpPr>
            <a:spLocks noGrp="1"/>
          </p:cNvSpPr>
          <p:nvPr>
            <p:ph type="title"/>
          </p:nvPr>
        </p:nvSpPr>
        <p:spPr/>
        <p:txBody>
          <a:bodyPr>
            <a:normAutofit/>
          </a:bodyPr>
          <a:lstStyle/>
          <a:p>
            <a:pPr eaLnBrk="1" fontAlgn="auto" hangingPunct="1">
              <a:spcAft>
                <a:spcPts val="0"/>
              </a:spcAft>
              <a:defRPr/>
            </a:pPr>
            <a:r>
              <a:rPr lang="ru-RU" dirty="0" smtClean="0">
                <a:solidFill>
                  <a:schemeClr val="accent4"/>
                </a:solidFill>
              </a:rPr>
              <a:t>Самоконтроль </a:t>
            </a:r>
          </a:p>
        </p:txBody>
      </p:sp>
      <p:sp>
        <p:nvSpPr>
          <p:cNvPr id="4099" name="Содержимое 2"/>
          <p:cNvSpPr>
            <a:spLocks noGrp="1"/>
          </p:cNvSpPr>
          <p:nvPr>
            <p:ph idx="1"/>
          </p:nvPr>
        </p:nvSpPr>
        <p:spPr>
          <a:xfrm>
            <a:off x="990600" y="2438400"/>
            <a:ext cx="7693025" cy="3724275"/>
          </a:xfrm>
        </p:spPr>
        <p:txBody>
          <a:bodyPr>
            <a:normAutofit/>
          </a:bodyPr>
          <a:lstStyle/>
          <a:p>
            <a:pPr marL="274320" indent="0" algn="just" eaLnBrk="1" fontAlgn="auto" hangingPunct="1">
              <a:lnSpc>
                <a:spcPct val="115000"/>
              </a:lnSpc>
              <a:spcAft>
                <a:spcPts val="1000"/>
              </a:spcAft>
              <a:buClr>
                <a:schemeClr val="accent3"/>
              </a:buClr>
              <a:buFont typeface="Wingdings" pitchFamily="2" charset="2"/>
              <a:buNone/>
              <a:defRPr/>
            </a:pPr>
            <a:r>
              <a:rPr lang="ru-RU" dirty="0" smtClean="0">
                <a:latin typeface="Times New Roman"/>
                <a:ea typeface="Calibri"/>
                <a:cs typeface="Times New Roman"/>
              </a:rPr>
              <a:t> - </a:t>
            </a:r>
            <a:r>
              <a:rPr lang="ru-RU" sz="2800" dirty="0" smtClean="0">
                <a:solidFill>
                  <a:schemeClr val="tx1">
                    <a:lumMod val="95000"/>
                    <a:lumOff val="5000"/>
                  </a:schemeClr>
                </a:solidFill>
                <a:ea typeface="Calibri"/>
                <a:cs typeface="Times New Roman"/>
              </a:rPr>
              <a:t>это процесс сопоставления достигнутых результатов с заданной программой на данном этапе обучения</a:t>
            </a:r>
            <a:endParaRPr lang="ru-RU" dirty="0" smtClean="0">
              <a:solidFill>
                <a:schemeClr val="tx1">
                  <a:lumMod val="95000"/>
                  <a:lumOff val="5000"/>
                </a:schemeClr>
              </a:solidFill>
            </a:endParaRPr>
          </a:p>
          <a:p>
            <a:pPr marL="0" indent="0" eaLnBrk="1" fontAlgn="auto" hangingPunct="1">
              <a:spcAft>
                <a:spcPts val="0"/>
              </a:spcAft>
              <a:buClr>
                <a:schemeClr val="accent3"/>
              </a:buClr>
              <a:buFont typeface="Wingdings" pitchFamily="2" charset="2"/>
              <a:buNone/>
              <a:defRPr/>
            </a:pPr>
            <a:endParaRPr lang="ru-RU" dirty="0" smtClean="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fontScale="90000"/>
          </a:bodyPr>
          <a:lstStyle/>
          <a:p>
            <a:pPr eaLnBrk="1" fontAlgn="auto" hangingPunct="1">
              <a:spcAft>
                <a:spcPts val="0"/>
              </a:spcAft>
              <a:defRPr/>
            </a:pPr>
            <a:r>
              <a:rPr lang="ru-RU" dirty="0" smtClean="0">
                <a:solidFill>
                  <a:srgbClr val="7030A0"/>
                </a:solidFill>
              </a:rPr>
              <a:t>Компоненты самоконтроля       (по </a:t>
            </a:r>
            <a:r>
              <a:rPr lang="ru-RU" dirty="0" err="1" smtClean="0">
                <a:solidFill>
                  <a:srgbClr val="7030A0"/>
                </a:solidFill>
              </a:rPr>
              <a:t>Галустян</a:t>
            </a:r>
            <a:r>
              <a:rPr lang="ru-RU" dirty="0" smtClean="0">
                <a:solidFill>
                  <a:srgbClr val="7030A0"/>
                </a:solidFill>
              </a:rPr>
              <a:t> О. В.)</a:t>
            </a:r>
          </a:p>
        </p:txBody>
      </p:sp>
      <p:sp>
        <p:nvSpPr>
          <p:cNvPr id="5123" name="Rectangle 3"/>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Мотивационный (внутренние побуждения)</a:t>
            </a:r>
          </a:p>
          <a:p>
            <a:pPr marL="274320" indent="-274320" eaLnBrk="1" fontAlgn="auto" hangingPunct="1">
              <a:lnSpc>
                <a:spcPct val="90000"/>
              </a:lnSpc>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Процессуальный (овладение системой базовых знаний и способов учебно-познавательной деятельности)</a:t>
            </a:r>
          </a:p>
          <a:p>
            <a:pPr marL="274320" indent="-274320" eaLnBrk="1" fontAlgn="auto" hangingPunct="1">
              <a:lnSpc>
                <a:spcPct val="90000"/>
              </a:lnSpc>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Волевой (готовность к совершению волевого усилия по преодолению познавательного затруднения и его осуществление в деятельности</a:t>
            </a:r>
            <a:r>
              <a:rPr lang="ru-RU" sz="2400" dirty="0" smtClean="0">
                <a:solidFill>
                  <a:schemeClr val="tx2"/>
                </a:solidFill>
              </a:rPr>
              <a:t>)</a:t>
            </a:r>
            <a:endParaRPr lang="ru-RU" sz="2400" dirty="0" smtClean="0">
              <a:solidFill>
                <a:schemeClr val="tx2"/>
              </a:solidFill>
              <a:latin typeface="+mj-lt"/>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C:\Users\Владелец\Desktop\Картинки\i (37).jpg"/>
          <p:cNvPicPr>
            <a:picLocks noChangeAspect="1" noChangeArrowheads="1"/>
          </p:cNvPicPr>
          <p:nvPr/>
        </p:nvPicPr>
        <p:blipFill>
          <a:blip r:embed="rId2" cstate="print"/>
          <a:srcRect/>
          <a:stretch>
            <a:fillRect/>
          </a:stretch>
        </p:blipFill>
        <p:spPr bwMode="auto">
          <a:xfrm>
            <a:off x="7239000" y="3733800"/>
            <a:ext cx="1676400" cy="2343150"/>
          </a:xfrm>
          <a:prstGeom prst="rect">
            <a:avLst/>
          </a:prstGeom>
          <a:noFill/>
          <a:ln w="9525">
            <a:noFill/>
            <a:miter lim="800000"/>
            <a:headEnd/>
            <a:tailEnd/>
          </a:ln>
        </p:spPr>
      </p:pic>
      <p:sp>
        <p:nvSpPr>
          <p:cNvPr id="7170" name="AutoShape 2"/>
          <p:cNvSpPr>
            <a:spLocks noGrp="1" noChangeArrowheads="1"/>
          </p:cNvSpPr>
          <p:nvPr>
            <p:ph type="title"/>
          </p:nvPr>
        </p:nvSpPr>
        <p:spPr/>
        <p:txBody>
          <a:bodyPr>
            <a:normAutofit/>
          </a:bodyPr>
          <a:lstStyle/>
          <a:p>
            <a:pPr eaLnBrk="1" fontAlgn="auto" hangingPunct="1">
              <a:spcAft>
                <a:spcPts val="0"/>
              </a:spcAft>
              <a:defRPr/>
            </a:pPr>
            <a:r>
              <a:rPr lang="ru-RU" sz="3200" dirty="0" smtClean="0"/>
              <a:t> </a:t>
            </a:r>
            <a:r>
              <a:rPr lang="ru-RU" dirty="0" smtClean="0">
                <a:solidFill>
                  <a:schemeClr val="accent4"/>
                </a:solidFill>
              </a:rPr>
              <a:t>Виды самоконтроля</a:t>
            </a:r>
          </a:p>
        </p:txBody>
      </p:sp>
      <p:sp>
        <p:nvSpPr>
          <p:cNvPr id="8196" name="Rectangle 3"/>
          <p:cNvSpPr>
            <a:spLocks noGrp="1" noChangeArrowheads="1"/>
          </p:cNvSpPr>
          <p:nvPr>
            <p:ph idx="1"/>
          </p:nvPr>
        </p:nvSpPr>
        <p:spPr>
          <a:xfrm>
            <a:off x="990600" y="2362200"/>
            <a:ext cx="7693025" cy="4038600"/>
          </a:xfrm>
        </p:spPr>
        <p:txBody>
          <a:bodyPr/>
          <a:lstStyle/>
          <a:p>
            <a:pPr eaLnBrk="1" hangingPunct="1">
              <a:defRPr/>
            </a:pPr>
            <a:r>
              <a:rPr lang="ru-RU" sz="2800" dirty="0" smtClean="0">
                <a:solidFill>
                  <a:schemeClr val="tx1">
                    <a:lumMod val="95000"/>
                    <a:lumOff val="5000"/>
                  </a:schemeClr>
                </a:solidFill>
                <a:ea typeface="Calibri"/>
                <a:cs typeface="Times New Roman"/>
              </a:rPr>
              <a:t>Аффективный</a:t>
            </a:r>
          </a:p>
          <a:p>
            <a:pPr eaLnBrk="1" hangingPunct="1">
              <a:defRPr/>
            </a:pPr>
            <a:r>
              <a:rPr lang="ru-RU" sz="2800" dirty="0" smtClean="0">
                <a:solidFill>
                  <a:schemeClr val="tx1">
                    <a:lumMod val="95000"/>
                    <a:lumOff val="5000"/>
                  </a:schemeClr>
                </a:solidFill>
                <a:ea typeface="Calibri"/>
                <a:cs typeface="Times New Roman"/>
              </a:rPr>
              <a:t>Когнитивный</a:t>
            </a:r>
          </a:p>
          <a:p>
            <a:pPr eaLnBrk="1" hangingPunct="1">
              <a:defRPr/>
            </a:pPr>
            <a:r>
              <a:rPr lang="ru-RU" sz="2800" dirty="0" smtClean="0">
                <a:solidFill>
                  <a:schemeClr val="tx1">
                    <a:lumMod val="95000"/>
                    <a:lumOff val="5000"/>
                  </a:schemeClr>
                </a:solidFill>
                <a:ea typeface="Calibri"/>
                <a:cs typeface="Times New Roman"/>
              </a:rPr>
              <a:t>Поведенческий</a:t>
            </a:r>
          </a:p>
          <a:p>
            <a:pPr eaLnBrk="1" hangingPunct="1">
              <a:defRPr/>
            </a:pPr>
            <a:r>
              <a:rPr lang="ru-RU" sz="2800" dirty="0" smtClean="0">
                <a:solidFill>
                  <a:schemeClr val="tx1">
                    <a:lumMod val="95000"/>
                    <a:lumOff val="5000"/>
                  </a:schemeClr>
                </a:solidFill>
                <a:ea typeface="Calibri"/>
                <a:cs typeface="Times New Roman"/>
              </a:rPr>
              <a:t>Итоговый</a:t>
            </a:r>
          </a:p>
          <a:p>
            <a:pPr eaLnBrk="1" hangingPunct="1">
              <a:defRPr/>
            </a:pPr>
            <a:r>
              <a:rPr lang="ru-RU" sz="2800" dirty="0" smtClean="0">
                <a:solidFill>
                  <a:schemeClr val="tx1">
                    <a:lumMod val="95000"/>
                    <a:lumOff val="5000"/>
                  </a:schemeClr>
                </a:solidFill>
                <a:ea typeface="Calibri"/>
                <a:cs typeface="Times New Roman"/>
              </a:rPr>
              <a:t>Пооперационный (пошаговый)</a:t>
            </a:r>
          </a:p>
          <a:p>
            <a:pPr eaLnBrk="1" hangingPunct="1">
              <a:defRPr/>
            </a:pPr>
            <a:r>
              <a:rPr lang="ru-RU" sz="2800" dirty="0" smtClean="0">
                <a:solidFill>
                  <a:schemeClr val="tx1">
                    <a:lumMod val="95000"/>
                    <a:lumOff val="5000"/>
                  </a:schemeClr>
                </a:solidFill>
                <a:ea typeface="Calibri"/>
                <a:cs typeface="Times New Roman"/>
              </a:rPr>
              <a:t>Предваряющий ( прогнозирующий)</a:t>
            </a:r>
            <a:br>
              <a:rPr lang="ru-RU" sz="2800" dirty="0" smtClean="0">
                <a:solidFill>
                  <a:schemeClr val="tx1">
                    <a:lumMod val="95000"/>
                    <a:lumOff val="5000"/>
                  </a:schemeClr>
                </a:solidFill>
                <a:ea typeface="Calibri"/>
                <a:cs typeface="Times New Roman"/>
              </a:rPr>
            </a:br>
            <a:endParaRPr lang="ru-RU" sz="2800" dirty="0" smtClean="0">
              <a:solidFill>
                <a:schemeClr val="tx1">
                  <a:lumMod val="95000"/>
                  <a:lumOff val="5000"/>
                </a:schemeClr>
              </a:solidFill>
              <a:ea typeface="Calibri"/>
              <a:cs typeface="Times New Roman"/>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Заголовок 1"/>
          <p:cNvSpPr>
            <a:spLocks noGrp="1"/>
          </p:cNvSpPr>
          <p:nvPr>
            <p:ph type="title"/>
          </p:nvPr>
        </p:nvSpPr>
        <p:spPr>
          <a:xfrm>
            <a:off x="457200" y="704850"/>
            <a:ext cx="8229600" cy="1143000"/>
          </a:xfrm>
        </p:spPr>
        <p:txBody>
          <a:bodyPr>
            <a:normAutofit fontScale="90000"/>
          </a:bodyPr>
          <a:lstStyle/>
          <a:p>
            <a:pPr eaLnBrk="1" fontAlgn="auto" hangingPunct="1">
              <a:spcAft>
                <a:spcPts val="0"/>
              </a:spcAft>
              <a:defRPr/>
            </a:pPr>
            <a:r>
              <a:rPr lang="ru-RU" i="1" smtClean="0">
                <a:solidFill>
                  <a:srgbClr val="002A56"/>
                </a:solidFill>
              </a:rPr>
              <a:t>Виды самоконтроля по формам организации работы:</a:t>
            </a:r>
            <a:endParaRPr lang="ru-RU" smtClean="0"/>
          </a:p>
        </p:txBody>
      </p:sp>
      <p:sp>
        <p:nvSpPr>
          <p:cNvPr id="3" name="Объект 2"/>
          <p:cNvSpPr>
            <a:spLocks noGrp="1"/>
          </p:cNvSpPr>
          <p:nvPr>
            <p:ph sz="half" idx="1"/>
          </p:nvPr>
        </p:nvSpPr>
        <p:spPr>
          <a:xfrm>
            <a:off x="457200" y="1920875"/>
            <a:ext cx="4038600" cy="4433888"/>
          </a:xfrm>
        </p:spPr>
        <p:txBody>
          <a:bodyPr>
            <a:normAutofit/>
          </a:bodyPr>
          <a:lstStyle/>
          <a:p>
            <a:pPr marL="0" indent="0" eaLnBrk="1" hangingPunct="1">
              <a:buClr>
                <a:srgbClr val="003366"/>
              </a:buClr>
              <a:buFont typeface="Wingdings" pitchFamily="2" charset="2"/>
              <a:buNone/>
            </a:pPr>
            <a:r>
              <a:rPr lang="ru-RU" b="1" smtClean="0"/>
              <a:t>Фронтальная                         Индивидуальная</a:t>
            </a:r>
          </a:p>
          <a:p>
            <a:pPr marL="0" indent="0" eaLnBrk="1" hangingPunct="1">
              <a:buClr>
                <a:srgbClr val="003366"/>
              </a:buClr>
            </a:pPr>
            <a:r>
              <a:rPr lang="ru-RU" sz="2800" smtClean="0">
                <a:solidFill>
                  <a:srgbClr val="0D0D0D"/>
                </a:solidFill>
                <a:ea typeface="Calibri" pitchFamily="34" charset="0"/>
                <a:cs typeface="Times New Roman" pitchFamily="18" charset="0"/>
              </a:rPr>
              <a:t>коллективная проверка             </a:t>
            </a:r>
          </a:p>
          <a:p>
            <a:pPr marL="0" indent="0" eaLnBrk="1" hangingPunct="1">
              <a:buClr>
                <a:srgbClr val="003366"/>
              </a:buClr>
            </a:pPr>
            <a:r>
              <a:rPr lang="ru-RU" sz="2800" smtClean="0">
                <a:solidFill>
                  <a:srgbClr val="0D0D0D"/>
                </a:solidFill>
                <a:ea typeface="Calibri" pitchFamily="34" charset="0"/>
                <a:cs typeface="Times New Roman" pitchFamily="18" charset="0"/>
              </a:rPr>
              <a:t>самопроверка</a:t>
            </a:r>
          </a:p>
          <a:p>
            <a:pPr marL="0" indent="0" eaLnBrk="1" hangingPunct="1">
              <a:buClr>
                <a:srgbClr val="003366"/>
              </a:buClr>
            </a:pPr>
            <a:r>
              <a:rPr lang="ru-RU" sz="2800" smtClean="0">
                <a:solidFill>
                  <a:srgbClr val="0D0D0D"/>
                </a:solidFill>
                <a:ea typeface="Calibri" pitchFamily="34" charset="0"/>
                <a:cs typeface="Times New Roman" pitchFamily="18" charset="0"/>
              </a:rPr>
              <a:t>в сочетании с контролем</a:t>
            </a:r>
            <a:r>
              <a:rPr lang="ru-RU" sz="2400" smtClean="0">
                <a:solidFill>
                  <a:srgbClr val="006666"/>
                </a:solidFill>
              </a:rPr>
              <a:t>	   </a:t>
            </a:r>
          </a:p>
          <a:p>
            <a:pPr marL="0" indent="0" eaLnBrk="1" hangingPunct="1">
              <a:buClr>
                <a:srgbClr val="003366"/>
              </a:buClr>
              <a:buFont typeface="Wingdings 2" pitchFamily="18" charset="2"/>
              <a:buNone/>
            </a:pPr>
            <a:r>
              <a:rPr lang="ru-RU" sz="2400" smtClean="0">
                <a:solidFill>
                  <a:srgbClr val="006666"/>
                </a:solidFill>
              </a:rPr>
              <a:t>     </a:t>
            </a:r>
            <a:r>
              <a:rPr lang="ru-RU" sz="2800" smtClean="0">
                <a:solidFill>
                  <a:srgbClr val="0D0D0D"/>
                </a:solidFill>
                <a:ea typeface="Calibri" pitchFamily="34" charset="0"/>
                <a:cs typeface="Calibri" pitchFamily="34" charset="0"/>
              </a:rPr>
              <a:t>учителя </a:t>
            </a:r>
          </a:p>
          <a:p>
            <a:pPr marL="0" indent="0" eaLnBrk="1" hangingPunct="1"/>
            <a:endParaRPr lang="ru-RU" smtClean="0"/>
          </a:p>
        </p:txBody>
      </p:sp>
      <p:sp>
        <p:nvSpPr>
          <p:cNvPr id="4" name="Объект 3"/>
          <p:cNvSpPr>
            <a:spLocks noGrp="1"/>
          </p:cNvSpPr>
          <p:nvPr>
            <p:ph sz="half" idx="2"/>
          </p:nvPr>
        </p:nvSpPr>
        <p:spPr>
          <a:xfrm>
            <a:off x="4648200" y="1920875"/>
            <a:ext cx="4038600" cy="4433888"/>
          </a:xfrm>
        </p:spPr>
        <p:txBody>
          <a:bodyPr>
            <a:normAutofit/>
          </a:bodyPr>
          <a:lstStyle/>
          <a:p>
            <a:pPr marL="0" indent="0" eaLnBrk="1" fontAlgn="auto" hangingPunct="1">
              <a:spcAft>
                <a:spcPts val="0"/>
              </a:spcAft>
              <a:buClr>
                <a:schemeClr val="accent3"/>
              </a:buClr>
              <a:buFont typeface="Wingdings" pitchFamily="2" charset="2"/>
              <a:buNone/>
              <a:defRPr/>
            </a:pPr>
            <a:r>
              <a:rPr lang="ru-RU" b="1" dirty="0" smtClean="0"/>
              <a:t>Взаимная</a:t>
            </a:r>
          </a:p>
          <a:p>
            <a:pPr marL="274320" indent="-274320" eaLnBrk="1" fontAlgn="auto" hangingPunct="1">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взаимная проверка письменных  ответов </a:t>
            </a:r>
          </a:p>
          <a:p>
            <a:pPr marL="274320" indent="-274320" eaLnBrk="1" fontAlgn="auto" hangingPunct="1">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взаимопроверка устных ответов</a:t>
            </a:r>
          </a:p>
          <a:p>
            <a:pPr marL="274320" indent="-274320" eaLnBrk="1" fontAlgn="auto" hangingPunct="1">
              <a:spcAft>
                <a:spcPts val="0"/>
              </a:spcAft>
              <a:buClr>
                <a:schemeClr val="accent3"/>
              </a:buClr>
              <a:buFont typeface="Wingdings 2"/>
              <a:buChar char=""/>
              <a:defRPr/>
            </a:pPr>
            <a:r>
              <a:rPr lang="ru-RU" sz="2800" dirty="0" smtClean="0">
                <a:solidFill>
                  <a:schemeClr val="tx1">
                    <a:lumMod val="95000"/>
                    <a:lumOff val="5000"/>
                  </a:schemeClr>
                </a:solidFill>
                <a:ea typeface="Calibri"/>
                <a:cs typeface="Times New Roman"/>
              </a:rPr>
              <a:t>взаимопроверка итоговых   самостоятельных работ</a:t>
            </a:r>
          </a:p>
          <a:p>
            <a:pPr marL="274320" indent="-274320" eaLnBrk="1" fontAlgn="auto" hangingPunct="1">
              <a:spcAft>
                <a:spcPts val="0"/>
              </a:spcAft>
              <a:buClr>
                <a:schemeClr val="accent3"/>
              </a:buClr>
              <a:buFont typeface="Wingdings 2"/>
              <a:buChar char=""/>
              <a:defRPr/>
            </a:pPr>
            <a:endParaRPr lang="ru-RU" sz="2800" dirty="0" smtClean="0">
              <a:solidFill>
                <a:schemeClr val="tx1">
                  <a:lumMod val="95000"/>
                  <a:lumOff val="5000"/>
                </a:schemeClr>
              </a:solidFill>
              <a:ea typeface="Calibri"/>
              <a:cs typeface="Times New Roman"/>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z="3200" smtClean="0"/>
          </a:p>
        </p:txBody>
      </p:sp>
      <p:sp>
        <p:nvSpPr>
          <p:cNvPr id="3" name="Объект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ru-RU" dirty="0" smtClean="0">
                <a:solidFill>
                  <a:schemeClr val="tx2"/>
                </a:solidFill>
              </a:rPr>
              <a:t>«Пишущая машинка»</a:t>
            </a:r>
          </a:p>
          <a:p>
            <a:pPr marL="274320" indent="-274320" eaLnBrk="1" fontAlgn="auto" hangingPunct="1">
              <a:spcAft>
                <a:spcPts val="0"/>
              </a:spcAft>
              <a:buClr>
                <a:schemeClr val="accent3"/>
              </a:buClr>
              <a:buFont typeface="Wingdings 2"/>
              <a:buChar char=""/>
              <a:defRPr/>
            </a:pPr>
            <a:r>
              <a:rPr lang="ru-RU" dirty="0" smtClean="0">
                <a:solidFill>
                  <a:schemeClr val="tx2"/>
                </a:solidFill>
              </a:rPr>
              <a:t>«Найди все слова в строчках»</a:t>
            </a:r>
          </a:p>
          <a:p>
            <a:pPr marL="0" indent="0" eaLnBrk="1" fontAlgn="auto" hangingPunct="1">
              <a:spcAft>
                <a:spcPts val="0"/>
              </a:spcAft>
              <a:buClr>
                <a:schemeClr val="accent3"/>
              </a:buClr>
              <a:buFont typeface="Wingdings" pitchFamily="2" charset="2"/>
              <a:buNone/>
              <a:defRPr/>
            </a:pPr>
            <a:r>
              <a:rPr lang="ru-RU" sz="2400" u="sng" dirty="0">
                <a:solidFill>
                  <a:srgbClr val="FF0000"/>
                </a:solidFill>
              </a:rPr>
              <a:t>Ролл</a:t>
            </a:r>
            <a:r>
              <a:rPr lang="ru-RU" sz="2400" dirty="0">
                <a:solidFill>
                  <a:schemeClr val="tx2"/>
                </a:solidFill>
              </a:rPr>
              <a:t>гне</a:t>
            </a:r>
            <a:r>
              <a:rPr lang="ru-RU" sz="2400" u="sng" dirty="0">
                <a:solidFill>
                  <a:srgbClr val="FF0000"/>
                </a:solidFill>
              </a:rPr>
              <a:t>река</a:t>
            </a:r>
            <a:r>
              <a:rPr lang="ru-RU" sz="2400" dirty="0">
                <a:solidFill>
                  <a:schemeClr val="tx2"/>
                </a:solidFill>
              </a:rPr>
              <a:t>дьбрт</a:t>
            </a:r>
            <a:r>
              <a:rPr lang="ru-RU" sz="2400" u="sng" dirty="0">
                <a:solidFill>
                  <a:srgbClr val="FF0000"/>
                </a:solidFill>
              </a:rPr>
              <a:t>дом</a:t>
            </a:r>
            <a:r>
              <a:rPr lang="ru-RU" sz="2400" dirty="0">
                <a:solidFill>
                  <a:schemeClr val="tx2"/>
                </a:solidFill>
              </a:rPr>
              <a:t>пнеав</a:t>
            </a:r>
            <a:r>
              <a:rPr lang="ru-RU" sz="2400" u="sng" dirty="0">
                <a:solidFill>
                  <a:srgbClr val="FF0000"/>
                </a:solidFill>
              </a:rPr>
              <a:t>мяч</a:t>
            </a:r>
            <a:r>
              <a:rPr lang="ru-RU" sz="2400" dirty="0">
                <a:solidFill>
                  <a:schemeClr val="tx2"/>
                </a:solidFill>
              </a:rPr>
              <a:t>ррклщшнгехлебпаерсвлщулаорпакнигаистлдшгеллосьаувимдщегшедаблшгекуледаквкпаедлонкошкаасвыкотмавдлглимонвукндлуквылдволкдлтилисатетрадьимпмирждшгенкнигавакщеткадльбжирафрплакинодлтимсысумкадлорпитпарталдшгнканикулыжубтьзебраллдш</a:t>
            </a:r>
          </a:p>
          <a:p>
            <a:pPr marL="0" indent="0" eaLnBrk="1" fontAlgn="auto" hangingPunct="1">
              <a:spcAft>
                <a:spcPts val="0"/>
              </a:spcAft>
              <a:buClr>
                <a:schemeClr val="accent3"/>
              </a:buClr>
              <a:buFont typeface="Wingdings" pitchFamily="2" charset="2"/>
              <a:buNone/>
              <a:defRPr/>
            </a:pPr>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Владелец\Desktop\Картинки\i (41).jpg"/>
          <p:cNvPicPr>
            <a:picLocks noChangeAspect="1" noChangeArrowheads="1"/>
          </p:cNvPicPr>
          <p:nvPr/>
        </p:nvPicPr>
        <p:blipFill>
          <a:blip r:embed="rId2" cstate="print"/>
          <a:srcRect/>
          <a:stretch>
            <a:fillRect/>
          </a:stretch>
        </p:blipFill>
        <p:spPr bwMode="auto">
          <a:xfrm>
            <a:off x="5867400" y="3810000"/>
            <a:ext cx="3124200" cy="3048000"/>
          </a:xfrm>
          <a:prstGeom prst="rect">
            <a:avLst/>
          </a:prstGeom>
          <a:noFill/>
          <a:ln w="9525">
            <a:noFill/>
            <a:miter lim="800000"/>
            <a:headEnd/>
            <a:tailEnd/>
          </a:ln>
        </p:spPr>
      </p:pic>
      <p:sp>
        <p:nvSpPr>
          <p:cNvPr id="11267" name="Заголовок 1"/>
          <p:cNvSpPr>
            <a:spLocks noGrp="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z="3200" smtClean="0"/>
          </a:p>
        </p:txBody>
      </p:sp>
      <p:sp>
        <p:nvSpPr>
          <p:cNvPr id="11268" name="Объект 2"/>
          <p:cNvSpPr>
            <a:spLocks noGrp="1"/>
          </p:cNvSpPr>
          <p:nvPr>
            <p:ph idx="1"/>
          </p:nvPr>
        </p:nvSpPr>
        <p:spPr/>
        <p:txBody>
          <a:bodyPr/>
          <a:lstStyle/>
          <a:p>
            <a:pPr eaLnBrk="1" hangingPunct="1"/>
            <a:r>
              <a:rPr lang="ru-RU" smtClean="0">
                <a:solidFill>
                  <a:schemeClr val="tx2"/>
                </a:solidFill>
              </a:rPr>
              <a:t>Упражнение «Корректор»</a:t>
            </a:r>
          </a:p>
          <a:p>
            <a:pPr eaLnBrk="1" hangingPunct="1"/>
            <a:r>
              <a:rPr lang="ru-RU" smtClean="0">
                <a:solidFill>
                  <a:schemeClr val="tx2"/>
                </a:solidFill>
                <a:ea typeface="Calibri" pitchFamily="34" charset="0"/>
                <a:cs typeface="Calibri" pitchFamily="34" charset="0"/>
              </a:rPr>
              <a:t>Упражнение «Перепиши без ошибок»</a:t>
            </a:r>
          </a:p>
          <a:p>
            <a:pPr eaLnBrk="1" hangingPunct="1">
              <a:buFont typeface="Wingdings" pitchFamily="2" charset="2"/>
              <a:buNone/>
            </a:pPr>
            <a:r>
              <a:rPr lang="ru-RU" sz="2000" smtClean="0">
                <a:solidFill>
                  <a:schemeClr val="tx2"/>
                </a:solidFill>
                <a:cs typeface="Times New Roman" pitchFamily="18" charset="0"/>
              </a:rPr>
              <a:t>Предлагается без ошибок переписать строки:</a:t>
            </a:r>
          </a:p>
          <a:p>
            <a:pPr eaLnBrk="1" hangingPunct="1">
              <a:buFont typeface="Wingdings" pitchFamily="2" charset="2"/>
              <a:buNone/>
            </a:pPr>
            <a:r>
              <a:rPr lang="ru-RU" sz="2000" smtClean="0">
                <a:solidFill>
                  <a:schemeClr val="tx2"/>
                </a:solidFill>
              </a:rPr>
              <a:t>АММАДАМА РЕБЕРГЕ АССАМАСА</a:t>
            </a:r>
            <a:br>
              <a:rPr lang="ru-RU" sz="2000" smtClean="0">
                <a:solidFill>
                  <a:schemeClr val="tx2"/>
                </a:solidFill>
              </a:rPr>
            </a:br>
            <a:r>
              <a:rPr lang="ru-RU" sz="2000" smtClean="0">
                <a:solidFill>
                  <a:schemeClr val="tx2"/>
                </a:solidFill>
              </a:rPr>
              <a:t>ГЕСКЛАЛЛА ЕССАНЕССАС ДЕТАЛЛАТА</a:t>
            </a:r>
          </a:p>
          <a:p>
            <a:pPr eaLnBrk="1" hangingPunct="1"/>
            <a:r>
              <a:rPr lang="ru-RU" smtClean="0">
                <a:solidFill>
                  <a:schemeClr val="tx2"/>
                </a:solidFill>
                <a:ea typeface="Calibri" pitchFamily="34" charset="0"/>
                <a:cs typeface="Calibri" pitchFamily="34" charset="0"/>
              </a:rPr>
              <a:t>Упражнение «Выполни по образцу»</a:t>
            </a:r>
            <a:r>
              <a:rPr lang="ru-RU" smtClean="0"/>
              <a:t/>
            </a:r>
            <a:br>
              <a:rPr lang="ru-RU" smtClean="0"/>
            </a:br>
            <a:r>
              <a:rPr lang="ru-RU" smtClean="0"/>
              <a:t/>
            </a:r>
            <a:br>
              <a:rPr lang="ru-RU" smtClean="0"/>
            </a:br>
            <a:endParaRPr lang="ru-RU"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Владелец\Desktop\Картинки\i (41).jpg"/>
          <p:cNvPicPr>
            <a:picLocks noChangeAspect="1" noChangeArrowheads="1"/>
          </p:cNvPicPr>
          <p:nvPr/>
        </p:nvPicPr>
        <p:blipFill>
          <a:blip r:embed="rId2" cstate="print"/>
          <a:srcRect/>
          <a:stretch>
            <a:fillRect/>
          </a:stretch>
        </p:blipFill>
        <p:spPr bwMode="auto">
          <a:xfrm>
            <a:off x="5867400" y="3810000"/>
            <a:ext cx="3124200" cy="3048000"/>
          </a:xfrm>
          <a:prstGeom prst="rect">
            <a:avLst/>
          </a:prstGeom>
          <a:noFill/>
          <a:ln w="9525">
            <a:noFill/>
            <a:miter lim="800000"/>
            <a:headEnd/>
            <a:tailEnd/>
          </a:ln>
        </p:spPr>
      </p:pic>
      <p:sp>
        <p:nvSpPr>
          <p:cNvPr id="12291" name="Заголовок 1"/>
          <p:cNvSpPr>
            <a:spLocks noGrp="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z="3200" smtClean="0"/>
          </a:p>
        </p:txBody>
      </p:sp>
      <p:sp>
        <p:nvSpPr>
          <p:cNvPr id="12292" name="Объект 2"/>
          <p:cNvSpPr>
            <a:spLocks noGrp="1"/>
          </p:cNvSpPr>
          <p:nvPr>
            <p:ph idx="1"/>
          </p:nvPr>
        </p:nvSpPr>
        <p:spPr>
          <a:xfrm>
            <a:off x="914400" y="2438400"/>
            <a:ext cx="7693025" cy="3724275"/>
          </a:xfrm>
        </p:spPr>
        <p:txBody>
          <a:bodyPr/>
          <a:lstStyle/>
          <a:p>
            <a:pPr eaLnBrk="1" hangingPunct="1"/>
            <a:r>
              <a:rPr lang="ru-RU" smtClean="0">
                <a:solidFill>
                  <a:schemeClr val="tx2"/>
                </a:solidFill>
              </a:rPr>
              <a:t>Образцы узоров</a:t>
            </a:r>
          </a:p>
        </p:txBody>
      </p:sp>
      <p:pic>
        <p:nvPicPr>
          <p:cNvPr id="12293" name="Picture 2"/>
          <p:cNvPicPr>
            <a:picLocks noChangeAspect="1" noChangeArrowheads="1"/>
          </p:cNvPicPr>
          <p:nvPr/>
        </p:nvPicPr>
        <p:blipFill>
          <a:blip r:embed="rId3" cstate="print"/>
          <a:srcRect/>
          <a:stretch>
            <a:fillRect/>
          </a:stretch>
        </p:blipFill>
        <p:spPr bwMode="auto">
          <a:xfrm>
            <a:off x="914400" y="3048000"/>
            <a:ext cx="3663950" cy="3581400"/>
          </a:xfrm>
          <a:prstGeom prst="rect">
            <a:avLst/>
          </a:prstGeom>
          <a:noFill/>
          <a:ln w="9525" algn="ctr">
            <a:noFill/>
            <a:miter lim="800000"/>
            <a:headEnd/>
            <a:tailEnd/>
          </a:ln>
        </p:spPr>
      </p:pic>
      <p:pic>
        <p:nvPicPr>
          <p:cNvPr id="12294" name="Picture 3"/>
          <p:cNvPicPr>
            <a:picLocks noChangeAspect="1" noChangeArrowheads="1"/>
          </p:cNvPicPr>
          <p:nvPr/>
        </p:nvPicPr>
        <p:blipFill>
          <a:blip r:embed="rId4" cstate="print"/>
          <a:srcRect/>
          <a:stretch>
            <a:fillRect/>
          </a:stretch>
        </p:blipFill>
        <p:spPr bwMode="auto">
          <a:xfrm>
            <a:off x="5407025" y="3048000"/>
            <a:ext cx="3584575" cy="3657600"/>
          </a:xfrm>
          <a:prstGeom prst="rect">
            <a:avLst/>
          </a:prstGeom>
          <a:noFill/>
          <a:ln w="9525" algn="ctr">
            <a:noFill/>
            <a:miter lim="800000"/>
            <a:headEnd/>
            <a:tailEnd/>
          </a:ln>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Владелец\Desktop\Картинки\i (37).jpg"/>
          <p:cNvPicPr>
            <a:picLocks noChangeAspect="1" noChangeArrowheads="1"/>
          </p:cNvPicPr>
          <p:nvPr/>
        </p:nvPicPr>
        <p:blipFill>
          <a:blip r:embed="rId2" cstate="print"/>
          <a:srcRect/>
          <a:stretch>
            <a:fillRect/>
          </a:stretch>
        </p:blipFill>
        <p:spPr bwMode="auto">
          <a:xfrm>
            <a:off x="6477000" y="3352800"/>
            <a:ext cx="2209800" cy="3109913"/>
          </a:xfrm>
          <a:prstGeom prst="rect">
            <a:avLst/>
          </a:prstGeom>
          <a:noFill/>
          <a:ln w="9525">
            <a:noFill/>
            <a:miter lim="800000"/>
            <a:headEnd/>
            <a:tailEnd/>
          </a:ln>
        </p:spPr>
      </p:pic>
      <p:sp>
        <p:nvSpPr>
          <p:cNvPr id="13315" name="Заголовок 1"/>
          <p:cNvSpPr>
            <a:spLocks noGrp="1"/>
          </p:cNvSpPr>
          <p:nvPr>
            <p:ph type="title"/>
          </p:nvPr>
        </p:nvSpPr>
        <p:spPr/>
        <p:txBody>
          <a:bodyPr/>
          <a:lstStyle/>
          <a:p>
            <a:pPr eaLnBrk="1" hangingPunct="1"/>
            <a:r>
              <a:rPr lang="ru-RU" sz="3200" smtClean="0">
                <a:solidFill>
                  <a:srgbClr val="002A56"/>
                </a:solidFill>
              </a:rPr>
              <a:t>Упражнения для развития навыков самоконтроля у детей</a:t>
            </a:r>
            <a:endParaRPr lang="ru-RU" smtClean="0"/>
          </a:p>
        </p:txBody>
      </p:sp>
      <p:sp>
        <p:nvSpPr>
          <p:cNvPr id="3" name="Объект 2"/>
          <p:cNvSpPr>
            <a:spLocks noGrp="1"/>
          </p:cNvSpPr>
          <p:nvPr>
            <p:ph idx="1"/>
          </p:nvPr>
        </p:nvSpPr>
        <p:spPr/>
        <p:txBody>
          <a:bodyPr>
            <a:normAutofit/>
          </a:bodyPr>
          <a:lstStyle/>
          <a:p>
            <a:pPr marL="274320" indent="-274320" eaLnBrk="1" fontAlgn="auto" hangingPunct="1">
              <a:spcAft>
                <a:spcPts val="600"/>
              </a:spcAft>
              <a:buClr>
                <a:schemeClr val="accent3"/>
              </a:buClr>
              <a:buFont typeface="Wingdings 2"/>
              <a:buChar char=""/>
              <a:tabLst>
                <a:tab pos="326390" algn="l"/>
              </a:tabLst>
              <a:defRPr/>
            </a:pPr>
            <a:r>
              <a:rPr lang="ru-RU" dirty="0" smtClean="0">
                <a:solidFill>
                  <a:schemeClr val="tx2"/>
                </a:solidFill>
              </a:rPr>
              <a:t>Упражнение «Считалочки-</a:t>
            </a:r>
            <a:r>
              <a:rPr lang="ru-RU" dirty="0" err="1" smtClean="0">
                <a:solidFill>
                  <a:schemeClr val="tx2"/>
                </a:solidFill>
              </a:rPr>
              <a:t>бормоталочки</a:t>
            </a:r>
            <a:r>
              <a:rPr lang="ru-RU" dirty="0" smtClean="0">
                <a:solidFill>
                  <a:schemeClr val="tx2"/>
                </a:solidFill>
              </a:rPr>
              <a:t>»</a:t>
            </a:r>
          </a:p>
          <a:p>
            <a:pPr marL="274320" indent="-274320" algn="just" eaLnBrk="1" fontAlgn="auto" hangingPunct="1">
              <a:spcAft>
                <a:spcPts val="0"/>
              </a:spcAft>
              <a:buClr>
                <a:schemeClr val="accent3"/>
              </a:buClr>
              <a:buFont typeface="Wingdings 2"/>
              <a:buChar char=""/>
              <a:tabLst>
                <a:tab pos="540385" algn="l"/>
              </a:tabLst>
              <a:defRPr/>
            </a:pPr>
            <a:r>
              <a:rPr lang="ru-RU" dirty="0" smtClean="0">
                <a:solidFill>
                  <a:schemeClr val="tx2"/>
                </a:solidFill>
              </a:rPr>
              <a:t>Игра «Слушай хлопки».</a:t>
            </a:r>
          </a:p>
          <a:p>
            <a:pPr marL="274320" indent="-274320" algn="just" eaLnBrk="1" fontAlgn="auto" hangingPunct="1">
              <a:lnSpc>
                <a:spcPct val="115000"/>
              </a:lnSpc>
              <a:spcAft>
                <a:spcPts val="0"/>
              </a:spcAft>
              <a:buClr>
                <a:schemeClr val="accent3"/>
              </a:buClr>
              <a:buFont typeface="Wingdings 2"/>
              <a:buChar char=""/>
              <a:tabLst>
                <a:tab pos="328930" algn="l"/>
                <a:tab pos="540385" algn="l"/>
              </a:tabLst>
              <a:defRPr/>
            </a:pPr>
            <a:r>
              <a:rPr lang="ru-RU" dirty="0" smtClean="0">
                <a:solidFill>
                  <a:schemeClr val="tx2"/>
                </a:solidFill>
                <a:ea typeface="Calibri"/>
                <a:cs typeface="Times New Roman"/>
              </a:rPr>
              <a:t>Игра «</a:t>
            </a:r>
            <a:r>
              <a:rPr lang="ru-RU" dirty="0" err="1" smtClean="0">
                <a:solidFill>
                  <a:schemeClr val="tx2"/>
                </a:solidFill>
                <a:ea typeface="Calibri"/>
                <a:cs typeface="Times New Roman"/>
              </a:rPr>
              <a:t>Данетка</a:t>
            </a:r>
            <a:r>
              <a:rPr lang="ru-RU" dirty="0" smtClean="0">
                <a:solidFill>
                  <a:schemeClr val="tx2"/>
                </a:solidFill>
                <a:ea typeface="Calibri"/>
                <a:cs typeface="Times New Roman"/>
              </a:rPr>
              <a:t>»</a:t>
            </a:r>
          </a:p>
          <a:p>
            <a:pPr marL="33655" indent="326390" algn="just" eaLnBrk="1" fontAlgn="auto" hangingPunct="1">
              <a:lnSpc>
                <a:spcPct val="115000"/>
              </a:lnSpc>
              <a:spcAft>
                <a:spcPts val="0"/>
              </a:spcAft>
              <a:buClr>
                <a:schemeClr val="accent3"/>
              </a:buClr>
              <a:buFont typeface="Wingdings 2"/>
              <a:buChar char=""/>
              <a:tabLst>
                <a:tab pos="328930" algn="l"/>
              </a:tabLst>
              <a:defRPr/>
            </a:pPr>
            <a:r>
              <a:rPr lang="ru-RU" dirty="0" smtClean="0">
                <a:solidFill>
                  <a:schemeClr val="tx2"/>
                </a:solidFill>
                <a:ea typeface="Calibri"/>
                <a:cs typeface="Times New Roman" pitchFamily="18" charset="0"/>
              </a:rPr>
              <a:t>Игра «Запрещенная буква»</a:t>
            </a:r>
          </a:p>
          <a:p>
            <a:pPr marL="33655" indent="326390" algn="just" eaLnBrk="1" fontAlgn="auto" hangingPunct="1">
              <a:lnSpc>
                <a:spcPct val="115000"/>
              </a:lnSpc>
              <a:spcAft>
                <a:spcPts val="0"/>
              </a:spcAft>
              <a:buClr>
                <a:schemeClr val="accent3"/>
              </a:buClr>
              <a:buFont typeface="Wingdings 2"/>
              <a:buChar char=""/>
              <a:tabLst>
                <a:tab pos="328930" algn="l"/>
              </a:tabLst>
              <a:defRPr/>
            </a:pPr>
            <a:r>
              <a:rPr lang="ru-RU" dirty="0">
                <a:solidFill>
                  <a:schemeClr val="tx2"/>
                </a:solidFill>
              </a:rPr>
              <a:t>Игра «Скажи слово, </a:t>
            </a:r>
            <a:endParaRPr lang="ru-RU" dirty="0" smtClean="0">
              <a:solidFill>
                <a:schemeClr val="tx2"/>
              </a:solidFill>
            </a:endParaRPr>
          </a:p>
          <a:p>
            <a:pPr marL="33655" indent="0" algn="just" eaLnBrk="1" fontAlgn="auto" hangingPunct="1">
              <a:lnSpc>
                <a:spcPct val="115000"/>
              </a:lnSpc>
              <a:spcAft>
                <a:spcPts val="0"/>
              </a:spcAft>
              <a:buClr>
                <a:schemeClr val="accent3"/>
              </a:buClr>
              <a:buFont typeface="Wingdings" pitchFamily="2" charset="2"/>
              <a:buNone/>
              <a:tabLst>
                <a:tab pos="328930" algn="l"/>
              </a:tabLst>
              <a:defRPr/>
            </a:pPr>
            <a:r>
              <a:rPr lang="ru-RU" dirty="0" smtClean="0">
                <a:solidFill>
                  <a:schemeClr val="tx2"/>
                </a:solidFill>
              </a:rPr>
              <a:t>не </a:t>
            </a:r>
            <a:r>
              <a:rPr lang="ru-RU" dirty="0">
                <a:solidFill>
                  <a:schemeClr val="tx2"/>
                </a:solidFill>
              </a:rPr>
              <a:t>произнося ни звука»</a:t>
            </a:r>
          </a:p>
          <a:p>
            <a:pPr marL="33655" indent="326390" algn="just" eaLnBrk="1" fontAlgn="auto" hangingPunct="1">
              <a:spcAft>
                <a:spcPts val="0"/>
              </a:spcAft>
              <a:buClr>
                <a:schemeClr val="accent3"/>
              </a:buClr>
              <a:buFont typeface="Wingdings 2"/>
              <a:buChar char=""/>
              <a:defRPr/>
            </a:pPr>
            <a:r>
              <a:rPr lang="ru-RU" dirty="0" smtClean="0">
                <a:solidFill>
                  <a:schemeClr val="tx2"/>
                </a:solidFill>
              </a:rPr>
              <a:t>«Сосчитай знаки».</a:t>
            </a:r>
          </a:p>
          <a:p>
            <a:pPr marL="274320" indent="-274320" algn="just" eaLnBrk="1" fontAlgn="auto" hangingPunct="1">
              <a:spcAft>
                <a:spcPts val="0"/>
              </a:spcAft>
              <a:buClr>
                <a:schemeClr val="accent3"/>
              </a:buClr>
              <a:buFont typeface="Wingdings 2"/>
              <a:buChar char=""/>
              <a:tabLst>
                <a:tab pos="540385" algn="l"/>
              </a:tabLst>
              <a:defRPr/>
            </a:pPr>
            <a:endParaRPr lang="ru-RU" dirty="0" smtClean="0">
              <a:solidFill>
                <a:schemeClr val="tx2"/>
              </a:solidFill>
            </a:endParaRP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1464</TotalTime>
  <Words>535</Words>
  <Application>Microsoft Office PowerPoint</Application>
  <PresentationFormat>Экран (4:3)</PresentationFormat>
  <Paragraphs>86</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Calibri</vt:lpstr>
      <vt:lpstr>Constantia</vt:lpstr>
      <vt:lpstr>Wingdings 2</vt:lpstr>
      <vt:lpstr>Times New Roman</vt:lpstr>
      <vt:lpstr>Wingdings</vt:lpstr>
      <vt:lpstr>Поток</vt:lpstr>
      <vt:lpstr>Педагогические приёмы формирования самоконтроля в начальной школе</vt:lpstr>
      <vt:lpstr>Самоконтроль </vt:lpstr>
      <vt:lpstr>Компоненты самоконтроля       (по Галустян О. В.)</vt:lpstr>
      <vt:lpstr> Виды самоконтроля</vt:lpstr>
      <vt:lpstr>Виды самоконтроля по формам организации работы:</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Упражнения для развития навыков самоконтроля у детей</vt:lpstr>
      <vt:lpstr>Игра «Лесенка» </vt:lpstr>
      <vt:lpstr>Игра «Число-контролер» </vt:lpstr>
      <vt:lpstr>Упражнения для развития навыков самоконтроля у детей</vt:lpstr>
      <vt:lpstr>Попутного ветра в освоении программы универсальных учебных действий!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dc:creator>
  <cp:lastModifiedBy>Татьяна Валерьевна</cp:lastModifiedBy>
  <cp:revision>108</cp:revision>
  <cp:lastPrinted>1601-01-01T00:00:00Z</cp:lastPrinted>
  <dcterms:created xsi:type="dcterms:W3CDTF">1601-01-01T00:00:00Z</dcterms:created>
  <dcterms:modified xsi:type="dcterms:W3CDTF">2014-08-27T09:02:59Z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