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65" r:id="rId5"/>
    <p:sldId id="260" r:id="rId6"/>
    <p:sldId id="262" r:id="rId7"/>
    <p:sldId id="263" r:id="rId8"/>
    <p:sldId id="267" r:id="rId9"/>
    <p:sldId id="268" r:id="rId10"/>
    <p:sldId id="266" r:id="rId11"/>
    <p:sldId id="269" r:id="rId12"/>
    <p:sldId id="270" r:id="rId13"/>
    <p:sldId id="271" r:id="rId14"/>
    <p:sldId id="276" r:id="rId15"/>
    <p:sldId id="277" r:id="rId16"/>
    <p:sldId id="273" r:id="rId17"/>
    <p:sldId id="278" r:id="rId18"/>
    <p:sldId id="274" r:id="rId19"/>
    <p:sldId id="279" r:id="rId20"/>
    <p:sldId id="272" r:id="rId21"/>
    <p:sldId id="280" r:id="rId22"/>
    <p:sldId id="281" r:id="rId23"/>
    <p:sldId id="282" r:id="rId24"/>
    <p:sldId id="26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630" baseline="0">
                <a:solidFill>
                  <a:srgbClr val="C00000"/>
                </a:solidFill>
              </a:defRPr>
            </a:pPr>
            <a:r>
              <a:rPr lang="ru-RU" sz="2630" baseline="0" dirty="0">
                <a:solidFill>
                  <a:srgbClr val="C00000"/>
                </a:solidFill>
              </a:rPr>
              <a:t>Активность  выпускников по сдаче норм </a:t>
            </a:r>
            <a:r>
              <a:rPr lang="ru-RU" sz="2630" baseline="0" dirty="0" smtClean="0">
                <a:solidFill>
                  <a:srgbClr val="C00000"/>
                </a:solidFill>
              </a:rPr>
              <a:t>ГТО</a:t>
            </a:r>
          </a:p>
          <a:p>
            <a:pPr>
              <a:defRPr sz="2630" baseline="0">
                <a:solidFill>
                  <a:srgbClr val="C00000"/>
                </a:solidFill>
              </a:defRPr>
            </a:pPr>
            <a:r>
              <a:rPr lang="ru-RU" sz="2630" baseline="0" dirty="0" smtClean="0">
                <a:solidFill>
                  <a:srgbClr val="C00000"/>
                </a:solidFill>
              </a:rPr>
              <a:t> </a:t>
            </a:r>
            <a:r>
              <a:rPr lang="ru-RU" sz="2630" baseline="0" dirty="0">
                <a:solidFill>
                  <a:srgbClr val="C00000"/>
                </a:solidFill>
              </a:rPr>
              <a:t>в </a:t>
            </a:r>
            <a:r>
              <a:rPr lang="ru-RU" sz="2630" baseline="0" dirty="0" smtClean="0">
                <a:solidFill>
                  <a:srgbClr val="C00000"/>
                </a:solidFill>
              </a:rPr>
              <a:t>2017-2018гг (первая десятка)</a:t>
            </a:r>
            <a:endParaRPr lang="ru-RU" sz="2630" baseline="0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13989238845144364"/>
          <c:y val="3.0259943637876645E-2"/>
        </c:manualLayout>
      </c:layout>
    </c:title>
    <c:plotArea>
      <c:layout>
        <c:manualLayout>
          <c:layoutTarget val="inner"/>
          <c:xMode val="edge"/>
          <c:yMode val="edge"/>
          <c:x val="9.9075289199961142E-2"/>
          <c:y val="0.17656867891513561"/>
          <c:w val="0.64290004374453202"/>
          <c:h val="0.53232808398950138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Активность  выпускников по сдаче норм ГТО в 2017-2018гг</c:v>
                </c:pt>
              </c:strCache>
            </c:strRef>
          </c:tx>
          <c:cat>
            <c:strRef>
              <c:f>Лист1!$A$2:$A$11</c:f>
              <c:strCache>
                <c:ptCount val="10"/>
                <c:pt idx="0">
                  <c:v>Ярославль</c:v>
                </c:pt>
                <c:pt idx="1">
                  <c:v>Рыбинск </c:v>
                </c:pt>
                <c:pt idx="2">
                  <c:v>МР Ростовский</c:v>
                </c:pt>
                <c:pt idx="3">
                  <c:v>МР Угличский </c:v>
                </c:pt>
                <c:pt idx="4">
                  <c:v>Переславль</c:v>
                </c:pt>
                <c:pt idx="5">
                  <c:v>МР Ярославский</c:v>
                </c:pt>
                <c:pt idx="6">
                  <c:v>МР Тутаевский</c:v>
                </c:pt>
                <c:pt idx="7">
                  <c:v>МР Некоузский</c:v>
                </c:pt>
                <c:pt idx="8">
                  <c:v>МР Некрасовский</c:v>
                </c:pt>
                <c:pt idx="9">
                  <c:v>МР Г.-Ямский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3400</c:v>
                </c:pt>
                <c:pt idx="1">
                  <c:v>443</c:v>
                </c:pt>
                <c:pt idx="2">
                  <c:v>180</c:v>
                </c:pt>
                <c:pt idx="3">
                  <c:v>103</c:v>
                </c:pt>
                <c:pt idx="4">
                  <c:v>71</c:v>
                </c:pt>
                <c:pt idx="5">
                  <c:v>52</c:v>
                </c:pt>
                <c:pt idx="6">
                  <c:v>48</c:v>
                </c:pt>
                <c:pt idx="7">
                  <c:v>42</c:v>
                </c:pt>
                <c:pt idx="8">
                  <c:v>36</c:v>
                </c:pt>
                <c:pt idx="9">
                  <c:v>31</c:v>
                </c:pt>
              </c:numCache>
            </c:numRef>
          </c:val>
        </c:ser>
        <c:gapWidth val="9"/>
        <c:overlap val="4"/>
        <c:axId val="72923008"/>
        <c:axId val="72923776"/>
      </c:barChart>
      <c:catAx>
        <c:axId val="72923008"/>
        <c:scaling>
          <c:orientation val="minMax"/>
        </c:scaling>
        <c:axPos val="b"/>
        <c:tickLblPos val="nextTo"/>
        <c:crossAx val="72923776"/>
        <c:crosses val="autoZero"/>
        <c:auto val="1"/>
        <c:lblAlgn val="ctr"/>
        <c:lblOffset val="100"/>
      </c:catAx>
      <c:valAx>
        <c:axId val="72923776"/>
        <c:scaling>
          <c:orientation val="minMax"/>
        </c:scaling>
        <c:axPos val="l"/>
        <c:majorGridlines/>
        <c:numFmt formatCode="General" sourceLinked="1"/>
        <c:tickLblPos val="nextTo"/>
        <c:crossAx val="72923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48992782152233"/>
          <c:y val="0.20769685039370078"/>
          <c:w val="0.23371183289588804"/>
          <c:h val="0.51033172936716231"/>
        </c:manualLayout>
      </c:layout>
    </c:legend>
    <c:plotVisOnly val="1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980" baseline="0">
                <a:solidFill>
                  <a:srgbClr val="C00000"/>
                </a:solidFill>
              </a:defRPr>
            </a:pPr>
            <a:r>
              <a:rPr lang="ru-RU" sz="2980" baseline="0" dirty="0" smtClean="0">
                <a:solidFill>
                  <a:srgbClr val="C00000"/>
                </a:solidFill>
              </a:rPr>
              <a:t>Активность </a:t>
            </a:r>
            <a:r>
              <a:rPr lang="ru-RU" sz="2980" baseline="0" dirty="0">
                <a:solidFill>
                  <a:srgbClr val="C00000"/>
                </a:solidFill>
              </a:rPr>
              <a:t>обучающихся 1-10 </a:t>
            </a:r>
            <a:r>
              <a:rPr lang="ru-RU" sz="2980" baseline="0" dirty="0" smtClean="0">
                <a:solidFill>
                  <a:srgbClr val="C00000"/>
                </a:solidFill>
              </a:rPr>
              <a:t>классов </a:t>
            </a:r>
          </a:p>
          <a:p>
            <a:pPr>
              <a:defRPr sz="2980" baseline="0">
                <a:solidFill>
                  <a:srgbClr val="C00000"/>
                </a:solidFill>
              </a:defRPr>
            </a:pPr>
            <a:r>
              <a:rPr lang="ru-RU" sz="2980" baseline="0" dirty="0" smtClean="0">
                <a:solidFill>
                  <a:srgbClr val="C00000"/>
                </a:solidFill>
              </a:rPr>
              <a:t>в 2017-2018гг</a:t>
            </a:r>
            <a:endParaRPr lang="ru-RU" sz="2980" baseline="0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14021522309711293"/>
          <c:y val="0"/>
        </c:manualLayout>
      </c:layout>
    </c:title>
    <c:plotArea>
      <c:layout>
        <c:manualLayout>
          <c:layoutTarget val="inner"/>
          <c:xMode val="edge"/>
          <c:yMode val="edge"/>
          <c:x val="7.0056649168853888E-2"/>
          <c:y val="0.21917133275007294"/>
          <c:w val="0.87087773403324575"/>
          <c:h val="0.4166143190434529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Активность обучающихся 1-10 классов в 2017-2018гг</c:v>
                </c:pt>
              </c:strCache>
            </c:strRef>
          </c:tx>
          <c:cat>
            <c:strRef>
              <c:f>Лист1!$A$2:$A$21</c:f>
              <c:strCache>
                <c:ptCount val="20"/>
                <c:pt idx="0">
                  <c:v>Ярославль</c:v>
                </c:pt>
                <c:pt idx="1">
                  <c:v>Рыбинск</c:v>
                </c:pt>
                <c:pt idx="2">
                  <c:v>МР Ярославский</c:v>
                </c:pt>
                <c:pt idx="3">
                  <c:v>МР Некрасовский</c:v>
                </c:pt>
                <c:pt idx="4">
                  <c:v>МР Тутаевский</c:v>
                </c:pt>
                <c:pt idx="5">
                  <c:v>МР Угличский</c:v>
                </c:pt>
                <c:pt idx="6">
                  <c:v>Переславль</c:v>
                </c:pt>
                <c:pt idx="7">
                  <c:v>МР Рыбинский</c:v>
                </c:pt>
                <c:pt idx="8">
                  <c:v>МР Первомайский</c:v>
                </c:pt>
                <c:pt idx="9">
                  <c:v>МР Переславский</c:v>
                </c:pt>
                <c:pt idx="10">
                  <c:v>МР Некоузский</c:v>
                </c:pt>
                <c:pt idx="11">
                  <c:v>МР Большесельский</c:v>
                </c:pt>
                <c:pt idx="12">
                  <c:v>МР Борисоглебский</c:v>
                </c:pt>
                <c:pt idx="13">
                  <c:v>МР Г.-Ямский</c:v>
                </c:pt>
                <c:pt idx="14">
                  <c:v>МР Пошехонский</c:v>
                </c:pt>
                <c:pt idx="15">
                  <c:v>МР Мышкинский</c:v>
                </c:pt>
                <c:pt idx="16">
                  <c:v>МР Любимский</c:v>
                </c:pt>
                <c:pt idx="17">
                  <c:v>МР Брейтовский</c:v>
                </c:pt>
                <c:pt idx="18">
                  <c:v>МР Даниловский</c:v>
                </c:pt>
                <c:pt idx="19">
                  <c:v>МР Ростовский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1186</c:v>
                </c:pt>
                <c:pt idx="1">
                  <c:v>694</c:v>
                </c:pt>
                <c:pt idx="2">
                  <c:v>630</c:v>
                </c:pt>
                <c:pt idx="3">
                  <c:v>567</c:v>
                </c:pt>
                <c:pt idx="4">
                  <c:v>462</c:v>
                </c:pt>
                <c:pt idx="5">
                  <c:v>448</c:v>
                </c:pt>
                <c:pt idx="6">
                  <c:v>435</c:v>
                </c:pt>
                <c:pt idx="7">
                  <c:v>346</c:v>
                </c:pt>
                <c:pt idx="8">
                  <c:v>258</c:v>
                </c:pt>
                <c:pt idx="9">
                  <c:v>238</c:v>
                </c:pt>
                <c:pt idx="10">
                  <c:v>236</c:v>
                </c:pt>
                <c:pt idx="11">
                  <c:v>158</c:v>
                </c:pt>
                <c:pt idx="12">
                  <c:v>142</c:v>
                </c:pt>
                <c:pt idx="13">
                  <c:v>106</c:v>
                </c:pt>
                <c:pt idx="14">
                  <c:v>99</c:v>
                </c:pt>
                <c:pt idx="15">
                  <c:v>96</c:v>
                </c:pt>
                <c:pt idx="16">
                  <c:v>93</c:v>
                </c:pt>
                <c:pt idx="17">
                  <c:v>87</c:v>
                </c:pt>
                <c:pt idx="18">
                  <c:v>37</c:v>
                </c:pt>
                <c:pt idx="19">
                  <c:v>0</c:v>
                </c:pt>
              </c:numCache>
            </c:numRef>
          </c:val>
        </c:ser>
        <c:gapWidth val="7"/>
        <c:axId val="85582976"/>
        <c:axId val="85584512"/>
      </c:barChart>
      <c:catAx>
        <c:axId val="85582976"/>
        <c:scaling>
          <c:orientation val="minMax"/>
        </c:scaling>
        <c:axPos val="b"/>
        <c:tickLblPos val="nextTo"/>
        <c:crossAx val="85584512"/>
        <c:crosses val="autoZero"/>
        <c:auto val="1"/>
        <c:lblAlgn val="ctr"/>
        <c:lblOffset val="100"/>
      </c:catAx>
      <c:valAx>
        <c:axId val="85584512"/>
        <c:scaling>
          <c:orientation val="minMax"/>
        </c:scaling>
        <c:axPos val="l"/>
        <c:majorGridlines/>
        <c:numFmt formatCode="General" sourceLinked="1"/>
        <c:tickLblPos val="nextTo"/>
        <c:crossAx val="85582976"/>
        <c:crosses val="autoZero"/>
        <c:crossBetween val="between"/>
      </c:valAx>
    </c:plotArea>
    <c:plotVisOnly val="1"/>
  </c:chart>
  <c:spPr>
    <a:solidFill>
      <a:schemeClr val="accent2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DB66F-B2E3-445E-BF11-8EA3825FEEA0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BC57F-32C1-41DE-9D08-217604901A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BC57F-32C1-41DE-9D08-217604901AD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raivatala2008.narod.ru/images/GTO/ri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" y="2"/>
          <a:ext cx="9143995" cy="6857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5"/>
                <a:gridCol w="1306285"/>
                <a:gridCol w="1306285"/>
                <a:gridCol w="1306285"/>
                <a:gridCol w="1306285"/>
                <a:gridCol w="1306285"/>
                <a:gridCol w="1306285"/>
              </a:tblGrid>
              <a:tr h="529126">
                <a:tc rowSpan="2"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МОУ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спортивного клуба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Результаты мониторинга ВФСК ГТО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% охвата 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(мониторинг ВФСК ГТО)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% результативности (мониторинг ВФСК ГТО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12348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школьников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участников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 знаков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0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МОУ «Средняя школа №1»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783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456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58,23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33,97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0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МОУ «Средняя школа №2»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534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489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91,57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9,73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0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МОУ «Основная школа №3»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372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89,51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8,6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0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МОУ «Средняя школа №4»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652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20,09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17,63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5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МОУ «Начальная школа №5»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160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102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63,75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28,12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0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МОУ «Средняя школа №6»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751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638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84,95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12,11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0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МОУ «Гимназия»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596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427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119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71,64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19,96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0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МОУ «Средняя школа №9»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637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350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54,94</a:t>
                      </a:r>
                      <a:endParaRPr lang="ru-RU" sz="14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3,76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9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4485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2926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744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65,23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16,52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Сдача норм ГТО в 2017-2018гг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E:\ФОТО ГТО\IMG_83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4708181" cy="3143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8" name="Picture 4" descr="E:\ФОТО ГТО\IMG_8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286124"/>
            <a:ext cx="5436137" cy="33949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35" name="Picture 11" descr="http://pngimg.com/uploads/skiing/skiing_PNG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000108"/>
            <a:ext cx="2428890" cy="2143140"/>
          </a:xfrm>
          <a:prstGeom prst="rect">
            <a:avLst/>
          </a:prstGeom>
          <a:noFill/>
        </p:spPr>
      </p:pic>
      <p:pic>
        <p:nvPicPr>
          <p:cNvPr id="1037" name="Picture 13" descr="http://pngimg.com/uploads/skiing/skiing_PNG4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500570"/>
            <a:ext cx="2956845" cy="2214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Сдача норм ГТО в 2017-2018гг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35" name="Picture 11" descr="http://pngimg.com/uploads/skiing/skiing_PNG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142984"/>
            <a:ext cx="2590816" cy="2286016"/>
          </a:xfrm>
          <a:prstGeom prst="rect">
            <a:avLst/>
          </a:prstGeom>
          <a:noFill/>
        </p:spPr>
      </p:pic>
      <p:pic>
        <p:nvPicPr>
          <p:cNvPr id="1037" name="Picture 13" descr="http://pngimg.com/uploads/skiing/skiing_PNG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429132"/>
            <a:ext cx="2956845" cy="2214554"/>
          </a:xfrm>
          <a:prstGeom prst="rect">
            <a:avLst/>
          </a:prstGeom>
          <a:noFill/>
        </p:spPr>
      </p:pic>
      <p:pic>
        <p:nvPicPr>
          <p:cNvPr id="7" name="Picture 5" descr="E:\ФОТО ГТО\IMG_83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071546"/>
            <a:ext cx="4643470" cy="30647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3" descr="E:\ФОТО ГТО\IMG_83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643314"/>
            <a:ext cx="4429124" cy="2956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Сдача норм ГТО в 2017-2018гг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35" name="Picture 11" descr="http://pngimg.com/uploads/skiing/skiing_PNG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142984"/>
            <a:ext cx="2643206" cy="2071702"/>
          </a:xfrm>
          <a:prstGeom prst="rect">
            <a:avLst/>
          </a:prstGeom>
          <a:noFill/>
        </p:spPr>
      </p:pic>
      <p:pic>
        <p:nvPicPr>
          <p:cNvPr id="1037" name="Picture 13" descr="http://pngimg.com/uploads/skiing/skiing_PNG4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500570"/>
            <a:ext cx="2956845" cy="2214578"/>
          </a:xfrm>
          <a:prstGeom prst="rect">
            <a:avLst/>
          </a:prstGeom>
          <a:noFill/>
        </p:spPr>
      </p:pic>
      <p:pic>
        <p:nvPicPr>
          <p:cNvPr id="33795" name="Picture 3" descr="E:\ФОТО ГТО\IMG_83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71546"/>
            <a:ext cx="4857784" cy="32431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3794" name="Picture 2" descr="E:\ФОТО ГТО\IMG_834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333409"/>
            <a:ext cx="4929189" cy="32908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Сдача норм ГТО в 2017-2018гг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9698" name="Picture 2" descr="E:\ФОТО ГТО\IMG_83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4714908" cy="31477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9699" name="Picture 3" descr="E:\ФОТО ГТО\IMG_83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428388"/>
            <a:ext cx="4816103" cy="32153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9705" name="Picture 9" descr="http://worldartsme.com/images/group-running-silhouette-clipart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071546"/>
            <a:ext cx="3291394" cy="2143140"/>
          </a:xfrm>
          <a:prstGeom prst="rect">
            <a:avLst/>
          </a:prstGeom>
          <a:noFill/>
        </p:spPr>
      </p:pic>
      <p:pic>
        <p:nvPicPr>
          <p:cNvPr id="29707" name="Picture 11" descr="http://laoblogger.com/images/runner-silhouette-clipart-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572008"/>
            <a:ext cx="2928926" cy="2050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Сдача норм ГТО в 2017-2018гг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9700" name="Picture 4" descr="E:\ФОТО ГТО\IMG_83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72015">
            <a:off x="92119" y="1026544"/>
            <a:ext cx="5572164" cy="36559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701" name="Picture 5" descr="E:\ФОТО ГТО\IMG_83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53858">
            <a:off x="3235837" y="2954686"/>
            <a:ext cx="5765463" cy="37186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818" name="Picture 2" descr="http://www.clipartbest.com/cliparts/7ca/6p7/7ca6p7gM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071546"/>
            <a:ext cx="2341610" cy="1740201"/>
          </a:xfrm>
          <a:prstGeom prst="rect">
            <a:avLst/>
          </a:prstGeom>
          <a:noFill/>
        </p:spPr>
      </p:pic>
      <p:pic>
        <p:nvPicPr>
          <p:cNvPr id="34822" name="Picture 6" descr="https://static7.depositphotos.com/1031359/714/v/950/depositphotos_7143659-stock-illustration-a-group-of-runne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857760"/>
            <a:ext cx="2071702" cy="200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Сдача норм ГТО в 2017-2018гг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22" name="Picture 2" descr="E:\ФОТО ГТО\IMG_83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43952">
            <a:off x="211848" y="1051109"/>
            <a:ext cx="5328186" cy="35571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23" name="Picture 3" descr="E:\ФОТО ГТО\IMG_83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37991">
            <a:off x="3392536" y="2960805"/>
            <a:ext cx="5556261" cy="37094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27" name="Picture 7" descr="https://malyavok.net/wp-content/uploads/2018/05/1200px-Sport_balls.svg_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643446"/>
            <a:ext cx="2071702" cy="2071702"/>
          </a:xfrm>
          <a:prstGeom prst="rect">
            <a:avLst/>
          </a:prstGeom>
          <a:noFill/>
        </p:spPr>
      </p:pic>
      <p:pic>
        <p:nvPicPr>
          <p:cNvPr id="30729" name="Picture 9" descr="http://gimnaz.armavir.ru/wp-content/uploads/2018/03/20160616_94244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1071546"/>
            <a:ext cx="2404391" cy="1802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Сдача норм ГТО в 2017-2018гг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24" name="Picture 4" descr="E:\ФОТО ГТО\IMG_83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47548">
            <a:off x="162769" y="1129588"/>
            <a:ext cx="6040569" cy="4032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25" name="Picture 5" descr="E:\ФОТО ГТО\IMG_83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00707">
            <a:off x="4259781" y="3631852"/>
            <a:ext cx="4592385" cy="30659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6866" name="Picture 2" descr="http://usolie.info/upload/iblock/1b3/1b3259d559c37de84d12eb36464b23b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142984"/>
            <a:ext cx="2635485" cy="2071702"/>
          </a:xfrm>
          <a:prstGeom prst="rect">
            <a:avLst/>
          </a:prstGeom>
          <a:noFill/>
        </p:spPr>
      </p:pic>
      <p:pic>
        <p:nvPicPr>
          <p:cNvPr id="36870" name="Picture 6" descr="https://sch1fr-schel.edumsko.ru/uploads/3000/2098/section/346235/images/gto_3.png?14794726629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5857892"/>
            <a:ext cx="4286280" cy="762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56791" y="285728"/>
            <a:ext cx="54809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 такое ГТО ?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Содержимое 2"/>
          <p:cNvSpPr>
            <a:spLocks noGrp="1"/>
          </p:cNvSpPr>
          <p:nvPr/>
        </p:nvSpPr>
        <p:spPr>
          <a:xfrm>
            <a:off x="285720" y="1189639"/>
            <a:ext cx="8594456" cy="1667858"/>
          </a:xfrm>
          <a:prstGeom prst="rect">
            <a:avLst/>
          </a:prstGeom>
          <a:solidFill>
            <a:srgbClr val="CCFFFF"/>
          </a:solidFill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Общероссийское движение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«Готов к труду и обороне»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-  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программа физкультурной подготовки.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362" name="Picture 2" descr="http://www.marimedia.ru/media/news/64745/61c98866041abec03d4994bcf2d2b4d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986953"/>
            <a:ext cx="6858048" cy="38710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466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koshelevka.ucoz.ru/sss/1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://itd2.mycdn.me/image?id=867616530611&amp;t=20&amp;plc=WEB&amp;tkn=*Fpzixx1NwPKWv44fOTq9XtcEcr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vocmp.oblzdrav.ru/wp-content/uploads/%D0%93%D0%A2%D0%9E-7-1024x7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8186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eng.rusathletics.com/img/images/events/daegue_2011/d8_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66726"/>
            <a:ext cx="9753600" cy="732472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496"/>
            <a:ext cx="9072626" cy="3714776"/>
          </a:xfr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sz="4000" b="1" dirty="0" smtClean="0">
                <a:solidFill>
                  <a:srgbClr val="002060"/>
                </a:solidFill>
              </a:rPr>
              <a:t>Мы верим твёрдо в героев спорта.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   Нам победа, как воздух, нужна…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   Мы хотим всем рекордам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   Наши звонкие дать имена!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ds02.infourok.ru/uploads/ex/1197/0006188e-7f2b10e0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Из истории ГТО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572560" cy="2286016"/>
          </a:xfrm>
          <a:solidFill>
            <a:srgbClr val="CCFFFF"/>
          </a:solidFill>
          <a:ln>
            <a:solidFill>
              <a:srgbClr val="C00000"/>
            </a:solidFill>
          </a:ln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История создания комплекса ГТО началась в </a:t>
            </a:r>
            <a:r>
              <a:rPr lang="ru-RU" b="1" dirty="0" smtClean="0">
                <a:solidFill>
                  <a:srgbClr val="C00000"/>
                </a:solidFill>
              </a:rPr>
              <a:t>1930 году</a:t>
            </a:r>
            <a:r>
              <a:rPr lang="ru-RU" dirty="0" smtClean="0"/>
              <a:t>, в газете «Комсомольская правда» было напечатано обращение, предложили ввести </a:t>
            </a:r>
            <a:r>
              <a:rPr lang="ru-RU" b="1" dirty="0" smtClean="0">
                <a:solidFill>
                  <a:srgbClr val="C00000"/>
                </a:solidFill>
              </a:rPr>
              <a:t>Всесоюзные испытания «Готов к труду и обороне».</a:t>
            </a:r>
            <a:r>
              <a:rPr lang="ru-RU" dirty="0" smtClean="0"/>
              <a:t> 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Разработали программу ГТО и в </a:t>
            </a:r>
            <a:r>
              <a:rPr lang="ru-RU" b="1" dirty="0" smtClean="0">
                <a:solidFill>
                  <a:srgbClr val="C00000"/>
                </a:solidFill>
              </a:rPr>
              <a:t>марте 1931 года </a:t>
            </a:r>
            <a:r>
              <a:rPr lang="ru-RU" dirty="0" smtClean="0"/>
              <a:t>она была утверждена. </a:t>
            </a:r>
            <a:endParaRPr lang="ru-RU" dirty="0"/>
          </a:p>
        </p:txBody>
      </p:sp>
      <p:pic>
        <p:nvPicPr>
          <p:cNvPr id="14338" name="Picture 2" descr="https://i03.fotocdn.net/s29/239/public_pin_l/388/27094886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928934"/>
            <a:ext cx="5222113" cy="35616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4340" name="Picture 4" descr="http://letnews.ru/wp-content/uploads/2014/08/91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88500"/>
            <a:ext cx="3929090" cy="311707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9"/>
            <a:ext cx="8501122" cy="1071569"/>
          </a:xfrm>
          <a:solidFill>
            <a:srgbClr val="CCFFFF"/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Сдача нормативов подтверждалась особыми значками. </a:t>
            </a:r>
          </a:p>
          <a:p>
            <a:endParaRPr lang="ru-RU" dirty="0"/>
          </a:p>
        </p:txBody>
      </p:sp>
      <p:pic>
        <p:nvPicPr>
          <p:cNvPr id="17410" name="Picture 2" descr="http://next50.ru/wp-content/uploads/2018/04/gto_sss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7715304" cy="499535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4000528" cy="6500858"/>
          </a:xfrm>
          <a:solidFill>
            <a:srgbClr val="CCFFFF"/>
          </a:solidFill>
          <a:ln>
            <a:solidFill>
              <a:srgbClr val="C00000"/>
            </a:solidFill>
          </a:ln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Сначала значок могли получить только </a:t>
            </a:r>
            <a:r>
              <a:rPr lang="ru-RU" b="1" dirty="0" smtClean="0">
                <a:solidFill>
                  <a:srgbClr val="C00000"/>
                </a:solidFill>
              </a:rPr>
              <a:t>мужчины старше 18 лет и женщины старше 17 лет</a:t>
            </a:r>
            <a:r>
              <a:rPr lang="ru-RU" dirty="0" smtClean="0"/>
              <a:t>.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Выделялось по три возрастных категории.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Первый комплекс включал только </a:t>
            </a:r>
            <a:r>
              <a:rPr lang="ru-RU" b="1" dirty="0" smtClean="0">
                <a:solidFill>
                  <a:srgbClr val="C00000"/>
                </a:solidFill>
              </a:rPr>
              <a:t>одну степень</a:t>
            </a:r>
            <a:r>
              <a:rPr lang="ru-RU" dirty="0" smtClean="0"/>
              <a:t>, в которую входило </a:t>
            </a:r>
            <a:r>
              <a:rPr lang="ru-RU" b="1" dirty="0" smtClean="0">
                <a:solidFill>
                  <a:srgbClr val="C00000"/>
                </a:solidFill>
              </a:rPr>
              <a:t>21 испытание</a:t>
            </a:r>
            <a:r>
              <a:rPr lang="ru-RU" dirty="0" smtClean="0"/>
              <a:t>.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Они включали бег, прыжки, метание гранаты, подтягивание, плавание, умение грести, верховая езда и др.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Теоретические испытания подразумевали знание основ физкультурного самоконтроля, истории спортивных достижений, оказание первой медпомощи.</a:t>
            </a:r>
            <a:endParaRPr lang="ru-RU" dirty="0"/>
          </a:p>
        </p:txBody>
      </p:sp>
      <p:pic>
        <p:nvPicPr>
          <p:cNvPr id="16386" name="Picture 2" descr="http://img-fotki.yandex.ru/get/142729/310023662.43e2/0_7c8ff1_fe4f3b51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14290"/>
            <a:ext cx="4500594" cy="64294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2928958" cy="6357982"/>
          </a:xfrm>
          <a:solidFill>
            <a:srgbClr val="CCFFFF"/>
          </a:solidFill>
          <a:ln>
            <a:solidFill>
              <a:srgbClr val="C00000"/>
            </a:solidFill>
          </a:ln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Испытания проводились в селах, городах, деревнях, на предприятиях и в организациях.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Комплекс стал очень популярен, особенно среди молодежи.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Уже </a:t>
            </a:r>
            <a:r>
              <a:rPr lang="ru-RU" b="1" dirty="0" smtClean="0">
                <a:solidFill>
                  <a:srgbClr val="C00000"/>
                </a:solidFill>
              </a:rPr>
              <a:t>в 1931 году 24 тысячи советских граждан получили значок ГТО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1506" name="Picture 2" descr="http://www.shaytanka.ru/files/%D0%9E%D0%BF%D1%82%D0%B8%D0%BC%D0%B8%D1%81%D1%82/%D0%93%D0%A2%D0%9E/9438441an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14290"/>
            <a:ext cx="4785635" cy="35900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1508" name="Picture 4" descr="http://mvkudiv1989.narod.ru/image000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286124"/>
            <a:ext cx="4962294" cy="33575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9"/>
            <a:ext cx="8572560" cy="2714643"/>
          </a:xfrm>
          <a:solidFill>
            <a:srgbClr val="CCFFFF"/>
          </a:solidFill>
          <a:ln>
            <a:solidFill>
              <a:srgbClr val="C00000"/>
            </a:solidFill>
          </a:ln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В </a:t>
            </a:r>
            <a:r>
              <a:rPr lang="ru-RU" b="1" dirty="0" smtClean="0">
                <a:solidFill>
                  <a:srgbClr val="C00000"/>
                </a:solidFill>
              </a:rPr>
              <a:t>1932 году </a:t>
            </a:r>
            <a:r>
              <a:rPr lang="ru-RU" dirty="0" smtClean="0"/>
              <a:t>в комплексе «Готов к труду и обороне» появилась </a:t>
            </a:r>
            <a:r>
              <a:rPr lang="ru-RU" b="1" dirty="0" smtClean="0">
                <a:solidFill>
                  <a:srgbClr val="C00000"/>
                </a:solidFill>
              </a:rPr>
              <a:t>2 ступень</a:t>
            </a:r>
            <a:r>
              <a:rPr lang="ru-RU" dirty="0" smtClean="0"/>
              <a:t>.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В нее вошло </a:t>
            </a:r>
            <a:r>
              <a:rPr lang="ru-RU" b="1" dirty="0" smtClean="0">
                <a:solidFill>
                  <a:srgbClr val="C00000"/>
                </a:solidFill>
              </a:rPr>
              <a:t>25 испытаний для мужчин</a:t>
            </a:r>
            <a:r>
              <a:rPr lang="ru-RU" dirty="0" smtClean="0"/>
              <a:t>, из которых было 22 практических и 3 — теоретических и </a:t>
            </a:r>
            <a:r>
              <a:rPr lang="ru-RU" b="1" dirty="0" smtClean="0">
                <a:solidFill>
                  <a:srgbClr val="C00000"/>
                </a:solidFill>
              </a:rPr>
              <a:t>21 испытание для женщин</a:t>
            </a:r>
            <a:r>
              <a:rPr lang="ru-RU" dirty="0" smtClean="0"/>
              <a:t>.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В </a:t>
            </a:r>
            <a:r>
              <a:rPr lang="ru-RU" b="1" dirty="0" smtClean="0">
                <a:solidFill>
                  <a:srgbClr val="C00000"/>
                </a:solidFill>
              </a:rPr>
              <a:t>1934 году </a:t>
            </a:r>
            <a:r>
              <a:rPr lang="ru-RU" dirty="0" smtClean="0"/>
              <a:t>ввели комплекс испытаний по физической подготовке </a:t>
            </a:r>
            <a:r>
              <a:rPr lang="ru-RU" b="1" dirty="0" smtClean="0">
                <a:solidFill>
                  <a:srgbClr val="C00000"/>
                </a:solidFill>
              </a:rPr>
              <a:t>для детей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482" name="Picture 2" descr="http://zdravkom.ru/ckfinder/userfiles/images/GTO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643182"/>
            <a:ext cx="2928943" cy="40744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484" name="Picture 4" descr="http://www.mordovmedia.ru/media/news/68965/9f8e3d68554a187a3888811cb050f3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14686"/>
            <a:ext cx="5357850" cy="30242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ds04.infourok.ru/uploads/ex/00b5/0009c4b4-b6e1db94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4" name="Picture 14" descr="https://ds04.infourok.ru/uploads/ex/021a/0007f159-f7dba3d0/img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410</Words>
  <PresentationFormat>Экран (4:3)</PresentationFormat>
  <Paragraphs>104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Из истории ГТО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Сдача норм ГТО в 2017-2018гг</vt:lpstr>
      <vt:lpstr>Сдача норм ГТО в 2017-2018гг</vt:lpstr>
      <vt:lpstr>Сдача норм ГТО в 2017-2018гг</vt:lpstr>
      <vt:lpstr>Сдача норм ГТО в 2017-2018гг</vt:lpstr>
      <vt:lpstr>Сдача норм ГТО в 2017-2018гг</vt:lpstr>
      <vt:lpstr>Сдача норм ГТО в 2017-2018гг</vt:lpstr>
      <vt:lpstr>Сдача норм ГТО в 2017-2018гг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69</cp:revision>
  <dcterms:created xsi:type="dcterms:W3CDTF">2018-09-22T16:23:17Z</dcterms:created>
  <dcterms:modified xsi:type="dcterms:W3CDTF">2018-09-23T19:16:22Z</dcterms:modified>
</cp:coreProperties>
</file>